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8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</p:sldIdLst>
  <p:sldSz cx="12192000" cy="6858000"/>
  <p:notesSz cx="6858000" cy="9144000"/>
  <p:embeddedFontLst>
    <p:embeddedFont>
      <p:font typeface="Century Gothic" panose="020B0502020202020204" pitchFamily="34" charset="0"/>
      <p:regular r:id="rId90"/>
      <p:bold r:id="rId91"/>
      <p:italic r:id="rId92"/>
      <p:boldItalic r:id="rId93"/>
    </p:embeddedFont>
    <p:embeddedFont>
      <p:font typeface="Helvetica Neue" panose="020B0604020202020204" charset="0"/>
      <p:regular r:id="rId94"/>
      <p:bold r:id="rId95"/>
      <p:italic r:id="rId96"/>
      <p:boldItalic r:id="rId97"/>
    </p:embeddedFont>
    <p:embeddedFont>
      <p:font typeface="Roboto" panose="02000000000000000000" pitchFamily="2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02" roundtripDataSignature="AMtx7mhqrlzNBnBQ6uhzcnRhRTp/WIvG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customschemas.google.com/relationships/presentationmetadata" Target="meta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11.fntdata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8.fntdata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6"/>
          <p:cNvSpPr txBox="1">
            <a:spLocks noGrp="1"/>
          </p:cNvSpPr>
          <p:nvPr>
            <p:ph type="ctrTitle"/>
          </p:nvPr>
        </p:nvSpPr>
        <p:spPr>
          <a:xfrm>
            <a:off x="362309" y="371865"/>
            <a:ext cx="11467381" cy="72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  <a:defRPr sz="5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6"/>
          <p:cNvSpPr txBox="1"/>
          <p:nvPr/>
        </p:nvSpPr>
        <p:spPr>
          <a:xfrm>
            <a:off x="362309" y="1459810"/>
            <a:ext cx="6668219" cy="470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86"/>
          <p:cNvSpPr txBox="1">
            <a:spLocks noGrp="1"/>
          </p:cNvSpPr>
          <p:nvPr>
            <p:ph type="body" idx="1"/>
          </p:nvPr>
        </p:nvSpPr>
        <p:spPr>
          <a:xfrm>
            <a:off x="362309" y="1316666"/>
            <a:ext cx="6668219" cy="4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6"/>
          <p:cNvSpPr txBox="1">
            <a:spLocks noGrp="1"/>
          </p:cNvSpPr>
          <p:nvPr>
            <p:ph type="sldNum" idx="12"/>
          </p:nvPr>
        </p:nvSpPr>
        <p:spPr>
          <a:xfrm>
            <a:off x="9136811" y="3159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295"/>
              </a:buClr>
              <a:buSzPts val="4400"/>
              <a:buFont typeface="Helvetica Neue"/>
              <a:buNone/>
              <a:defRPr>
                <a:solidFill>
                  <a:srgbClr val="1242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8"/>
          <p:cNvSpPr txBox="1">
            <a:spLocks noGrp="1"/>
          </p:cNvSpPr>
          <p:nvPr>
            <p:ph type="ctrTitle"/>
          </p:nvPr>
        </p:nvSpPr>
        <p:spPr>
          <a:xfrm>
            <a:off x="362309" y="371865"/>
            <a:ext cx="11467381" cy="72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8"/>
          <p:cNvSpPr txBox="1"/>
          <p:nvPr/>
        </p:nvSpPr>
        <p:spPr>
          <a:xfrm>
            <a:off x="362309" y="1459810"/>
            <a:ext cx="6668219" cy="470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26;p88"/>
          <p:cNvSpPr txBox="1">
            <a:spLocks noGrp="1"/>
          </p:cNvSpPr>
          <p:nvPr>
            <p:ph type="body" idx="1"/>
          </p:nvPr>
        </p:nvSpPr>
        <p:spPr>
          <a:xfrm>
            <a:off x="7332452" y="1316666"/>
            <a:ext cx="4859547" cy="4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8"/>
          <p:cNvSpPr txBox="1">
            <a:spLocks noGrp="1"/>
          </p:cNvSpPr>
          <p:nvPr>
            <p:ph type="body" idx="2"/>
          </p:nvPr>
        </p:nvSpPr>
        <p:spPr>
          <a:xfrm>
            <a:off x="362309" y="1316666"/>
            <a:ext cx="6668219" cy="4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5" descr="{&quot;HashCode&quot;:2024820305,&quot;Placement&quot;:&quot;Header&quot;,&quot;Top&quot;:0.0,&quot;Left&quot;:885.379761,&quot;SlideWidth&quot;:960,&quot;SlideHeight&quot;:540}"/>
          <p:cNvSpPr txBox="1"/>
          <p:nvPr/>
        </p:nvSpPr>
        <p:spPr>
          <a:xfrm>
            <a:off x="11244323" y="0"/>
            <a:ext cx="947677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 Use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tegratedhealthblog.com/category/enzymes/" TargetMode="External"/><Relationship Id="rId4" Type="http://schemas.openxmlformats.org/officeDocument/2006/relationships/hyperlink" Target="http://www.integratedhealthblog.com/amazing-healing-potential-natural-nrf2-activators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" descr="A person in a suit and ti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202" b="31703"/>
          <a:stretch/>
        </p:blipFill>
        <p:spPr>
          <a:xfrm>
            <a:off x="7258768" y="1222073"/>
            <a:ext cx="4933232" cy="50704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 txBox="1">
            <a:spLocks noGrp="1"/>
          </p:cNvSpPr>
          <p:nvPr>
            <p:ph type="ctrTitle"/>
          </p:nvPr>
        </p:nvSpPr>
        <p:spPr>
          <a:xfrm>
            <a:off x="237978" y="129953"/>
            <a:ext cx="11954022" cy="107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</a:pPr>
            <a:r>
              <a:rPr lang="en-GB" sz="4800" b="1" i="0">
                <a:latin typeface="Helvetica Neue"/>
                <a:ea typeface="Helvetica Neue"/>
                <a:cs typeface="Helvetica Neue"/>
                <a:sym typeface="Helvetica Neue"/>
              </a:rPr>
              <a:t>Cognitive Health </a:t>
            </a:r>
            <a:r>
              <a:rPr lang="en-GB" sz="3200" b="1" i="0">
                <a:latin typeface="Helvetica Neue"/>
                <a:ea typeface="Helvetica Neue"/>
                <a:cs typeface="Helvetica Neue"/>
                <a:sym typeface="Helvetica Neue"/>
              </a:rPr>
              <a:t>- What a Healthy Brain Requires, </a:t>
            </a:r>
            <a:b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3200" b="1" i="0">
                <a:latin typeface="Helvetica Neue"/>
                <a:ea typeface="Helvetica Neue"/>
                <a:cs typeface="Helvetica Neue"/>
                <a:sym typeface="Helvetica Neue"/>
              </a:rPr>
              <a:t>What Goes Wrong, and Strategies to Maintain Function</a:t>
            </a:r>
            <a:endParaRPr sz="3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7258768" y="5353600"/>
            <a:ext cx="219867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Presented by </a:t>
            </a:r>
            <a:r>
              <a:rPr lang="en-GB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Ray Griffiths</a:t>
            </a:r>
            <a:endParaRPr/>
          </a:p>
        </p:txBody>
      </p:sp>
      <p:pic>
        <p:nvPicPr>
          <p:cNvPr id="36" name="Google Shape;36;p1" descr="A jellyfish in the water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58088" y="1207627"/>
            <a:ext cx="5137912" cy="513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4563" y="1771648"/>
            <a:ext cx="4810125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 descr="Image result for magnet clip 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3357" y="3215831"/>
            <a:ext cx="1337010" cy="1078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0"/>
          <p:cNvSpPr/>
          <p:nvPr/>
        </p:nvSpPr>
        <p:spPr>
          <a:xfrm>
            <a:off x="606341" y="5576928"/>
            <a:ext cx="101526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Zinsmaier, K.E., Babic, M. and Russo, G.J., 2009. Mitochondrial transport dynamics in axons and dendrites. In 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Biology of the Axon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(pp. 361-381). Springer, Berlin, Heidelberg.</a:t>
            </a:r>
            <a:endParaRPr sz="1200"/>
          </a:p>
        </p:txBody>
      </p:sp>
      <p:sp>
        <p:nvSpPr>
          <p:cNvPr id="104" name="Google Shape;104;p10"/>
          <p:cNvSpPr txBox="1"/>
          <p:nvPr/>
        </p:nvSpPr>
        <p:spPr>
          <a:xfrm>
            <a:off x="606341" y="223127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Neurotrophins</a:t>
            </a:r>
            <a:endParaRPr sz="4400" b="1" i="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06342" y="2044003"/>
            <a:ext cx="4722542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Neurotrophins act like ‘magnets’ to mitochondria, to provide the energy to help build and maintain synapses.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>
            <a:off x="651165" y="1166842"/>
            <a:ext cx="609600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Dietary compounds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enrichment   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enrichment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Yoga and meditation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Dance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Music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 excursions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Singing</a:t>
            </a:r>
            <a:endParaRPr/>
          </a:p>
          <a:p>
            <a:pPr marL="457178" marR="0" lvl="0" indent="-4571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Gut-brain axis.</a:t>
            </a:r>
            <a:endParaRPr/>
          </a:p>
        </p:txBody>
      </p:sp>
      <p:sp>
        <p:nvSpPr>
          <p:cNvPr id="111" name="Google Shape;111;p11"/>
          <p:cNvSpPr/>
          <p:nvPr/>
        </p:nvSpPr>
        <p:spPr>
          <a:xfrm>
            <a:off x="651165" y="5811461"/>
            <a:ext cx="87063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Depression: The Mind-Body diet and lifestyle connection Ray Griffiths 2019</a:t>
            </a:r>
            <a:endParaRPr sz="1200"/>
          </a:p>
        </p:txBody>
      </p:sp>
      <p:sp>
        <p:nvSpPr>
          <p:cNvPr id="112" name="Google Shape;112;p11"/>
          <p:cNvSpPr txBox="1"/>
          <p:nvPr/>
        </p:nvSpPr>
        <p:spPr>
          <a:xfrm>
            <a:off x="651175" y="209325"/>
            <a:ext cx="1162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</a:rPr>
              <a:t>BDNF can be Induced By:</a:t>
            </a:r>
            <a:endParaRPr sz="4400" b="1">
              <a:solidFill>
                <a:srgbClr val="27279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 txBox="1"/>
          <p:nvPr/>
        </p:nvSpPr>
        <p:spPr>
          <a:xfrm>
            <a:off x="1788459" y="1653988"/>
            <a:ext cx="8384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 Provide the Energy Needed to Maintain Cognitive Health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 txBox="1"/>
          <p:nvPr/>
        </p:nvSpPr>
        <p:spPr>
          <a:xfrm>
            <a:off x="531798" y="1513091"/>
            <a:ext cx="6814575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is estimated that each neuron in our brain can have up to 2 million mitochondria</a:t>
            </a: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…compared to several thousand in most peripheral cells.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Healthy brain mitochondria can help maintain our cognitive health into old age - however dysfunctional brain mitochondria are associated with all neurological and neurodegenerative disorders.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3"/>
          <p:cNvSpPr txBox="1"/>
          <p:nvPr/>
        </p:nvSpPr>
        <p:spPr>
          <a:xfrm>
            <a:off x="531798" y="5789121"/>
            <a:ext cx="10690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Kwon, D. (2021). Could mitochondria be the key to a healthy brain.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Scientific American. Neurology. Knowable Magazine on June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3"/>
          <p:cNvSpPr txBox="1"/>
          <p:nvPr/>
        </p:nvSpPr>
        <p:spPr>
          <a:xfrm>
            <a:off x="531798" y="298751"/>
            <a:ext cx="44711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</a:t>
            </a:r>
            <a:endParaRPr/>
          </a:p>
        </p:txBody>
      </p:sp>
      <p:pic>
        <p:nvPicPr>
          <p:cNvPr id="125" name="Google Shape;125;p13" descr="Mitochondr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7353" y="2020876"/>
            <a:ext cx="4837037" cy="253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 txBox="1">
            <a:spLocks noGrp="1"/>
          </p:cNvSpPr>
          <p:nvPr>
            <p:ph type="title"/>
          </p:nvPr>
        </p:nvSpPr>
        <p:spPr>
          <a:xfrm>
            <a:off x="532958" y="13034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ct val="100000"/>
              <a:buFont typeface="Helvetica Neue"/>
              <a:buNone/>
            </a:pPr>
            <a:r>
              <a:rPr lang="en-GB" sz="49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Mitochondrial Dynamics </a:t>
            </a:r>
            <a:r>
              <a:rPr lang="en-GB" sz="490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</a:t>
            </a:r>
            <a:br>
              <a:rPr lang="en-GB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40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 Cycle and Quality Control Mechanisms of Mitochondria</a:t>
            </a:r>
            <a:endParaRPr/>
          </a:p>
        </p:txBody>
      </p:sp>
      <p:pic>
        <p:nvPicPr>
          <p:cNvPr id="131" name="Google Shape;131;p14" descr="C:\Users\ray\AppData\Local\Temp\Rar$DIa0.384\mito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282" y="1643062"/>
            <a:ext cx="2771775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 descr="C:\Users\ray\AppData\Local\Temp\Rar$DIa0.392\mito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2450" y="1455910"/>
            <a:ext cx="6057438" cy="3946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/>
          <p:nvPr/>
        </p:nvSpPr>
        <p:spPr>
          <a:xfrm>
            <a:off x="532958" y="5846050"/>
            <a:ext cx="7632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Griffiths, R., 2018</a:t>
            </a:r>
            <a:r>
              <a:rPr lang="en-GB"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Mitochondria in Health and Disease. Singing Dragon. </a:t>
            </a:r>
            <a:endParaRPr sz="1200"/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8922" y="1652299"/>
            <a:ext cx="7524328" cy="4184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/>
        </p:nvSpPr>
        <p:spPr>
          <a:xfrm>
            <a:off x="532958" y="1520785"/>
            <a:ext cx="6977342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 undergo coordinated cycles of fission and fusion… the balance of fission/fusion events is referred to as mitochondrial dynamic</a:t>
            </a:r>
            <a:r>
              <a:rPr lang="en-GB" sz="22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s.</a:t>
            </a:r>
            <a:r>
              <a:rPr lang="en-GB" sz="22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Energy for neurons is provided by mitochondria, who generate adenosine triphosphate (ATP) via oxidative phosphorylation.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Excessive damage to mitochondria may have a detrimental impact on the ATP synthesis… which can be disastrous for the viability and survival of neurons.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532958" y="5673007"/>
            <a:ext cx="1090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Yang D, Ying J, Wang X, et al. Mitochondrial Dynamics: A Key Role in Neurodegeneration and a Potential Target for Neurodegenerative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 Neurosci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2021;15:654785. Published 2021 Apr 12. doi:10.3389/fnins.2021.654785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532958" y="13034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400"/>
              <a:buFont typeface="Helvetica Neue"/>
              <a:buNone/>
            </a:pPr>
            <a:r>
              <a:rPr lang="en-GB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Mitochondrial Dynamics</a:t>
            </a:r>
            <a:r>
              <a:rPr lang="en-GB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2" name="Google Shape;142;p15" descr="C:\Users\ray\AppData\Local\Temp\Rar$DIa0.384\mito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8717" y="1935254"/>
            <a:ext cx="1652805" cy="212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 descr="C:\Users\ray\AppData\Local\Temp\Rar$DIa0.392\mito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2311" y="1899208"/>
            <a:ext cx="3612041" cy="23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0969" y="2191813"/>
            <a:ext cx="4486745" cy="2495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/>
          <p:nvPr/>
        </p:nvSpPr>
        <p:spPr>
          <a:xfrm>
            <a:off x="532958" y="1455910"/>
            <a:ext cx="7476502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Mitophagy is the ‘self-digestion’ of mitochondria for quality control, so that mitochondria can maintain peak efficiency for our brain energy.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eficits of mitophagy </a:t>
            </a: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seen in ageing and neurodegenerative disorders, and targeting impaired mitochondrial pathways can protect cognitive health as our brains age.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Nutrition to enhance optimal mitochondrial integrity and turnover</a:t>
            </a: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holds great potential.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532957" y="5669559"/>
            <a:ext cx="1084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Jayatunga DPW, Hone E, Khaira H, et al. Therapeutic Potential of Mitophagy-Inducing Microflora Metabolite, Urolithin A for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2021;13(11):3744. Published 2021 Oct 23. doi:10.3390/nu13113744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753" y="1355749"/>
            <a:ext cx="3274887" cy="369423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532958" y="13034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400"/>
              <a:buFont typeface="Helvetica Neue"/>
              <a:buNone/>
            </a:pPr>
            <a:r>
              <a:rPr lang="en-GB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Mitophagy</a:t>
            </a:r>
            <a:br>
              <a:rPr lang="en-GB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873" y="974913"/>
            <a:ext cx="6282640" cy="449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904557" y="871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400"/>
              <a:buFont typeface="Helvetica Neue"/>
              <a:buNone/>
            </a:pPr>
            <a:r>
              <a:rPr lang="en-GB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Mitophagy</a:t>
            </a:r>
            <a:br>
              <a:rPr lang="en-GB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727675" y="5650475"/>
            <a:ext cx="1095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Jayatunga DPW, Hone E, Khaira H, et al. Therapeutic Potential of Mitophagy-Inducing Microflora Metabolite, Urolithin A for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2021;13(11):3744. Published 2021 Oct 23. doi:10.3390/nu13113744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/>
        </p:nvSpPr>
        <p:spPr>
          <a:xfrm>
            <a:off x="3048000" y="269251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788988" y="1449358"/>
            <a:ext cx="6371572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Urolithin A is an intestinal microbe-derived metabolite of polyphenols called ellagitannins.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Urolithin A exerts anti-ageing/brain supportive properties</a:t>
            </a: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increases mitochondrial efficiency, thought to be due to its mitophagy-inducing and antioxidant effects.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Ellagitannins are found in pomegranates, raspberries, strawberries, walnuts and almonds. 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788988" y="5617083"/>
            <a:ext cx="1078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Jayatunga DPW, Hone E, Khaira H, et al. Therapeutic Potential of Mitophagy-Inducing Microflora Metabolite, Urolithin A for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2021;13(11):3744. Published 2021 Oct 23. doi:10.3390/nu13113744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7" name="Google Shape;167;p18" descr="Alzheimer's disease: Pomegranate juic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7794" y="1470592"/>
            <a:ext cx="4349170" cy="310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788988" y="349378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Urolithin A </a:t>
            </a:r>
            <a:endParaRPr sz="4400" b="1">
              <a:solidFill>
                <a:srgbClr val="2727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 descr="wholesale black grapes"/>
          <p:cNvPicPr preferRelativeResize="0"/>
          <p:nvPr/>
        </p:nvPicPr>
        <p:blipFill rotWithShape="1">
          <a:blip r:embed="rId3">
            <a:alphaModFix/>
          </a:blip>
          <a:srcRect l="3850" t="8796" r="5589"/>
          <a:stretch/>
        </p:blipFill>
        <p:spPr>
          <a:xfrm>
            <a:off x="6436784" y="2716306"/>
            <a:ext cx="2165109" cy="1989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689123" y="2397948"/>
            <a:ext cx="528889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Quercetin, resveratrol and curcumin all support mitophagy to help improve mitochondrial integrity.</a:t>
            </a:r>
            <a:endParaRPr/>
          </a:p>
        </p:txBody>
      </p:sp>
      <p:sp>
        <p:nvSpPr>
          <p:cNvPr id="175" name="Google Shape;175;p19"/>
          <p:cNvSpPr/>
          <p:nvPr/>
        </p:nvSpPr>
        <p:spPr>
          <a:xfrm>
            <a:off x="689123" y="5567873"/>
            <a:ext cx="74367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Tan, S. and Wong, E., 2017. Mitophagy transcriptome: mechanistic insights into polyphenol-mediated mitophagy.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Oxidative medicine and cellular longevity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652449" y="242048"/>
            <a:ext cx="6226333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Polyphenols Support Mitochondria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9" descr="Red Onions - 10k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3911" y="1072291"/>
            <a:ext cx="2452968" cy="245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 descr="Are Curcumin and Turmeric the Same Thing? - Drink ZYN"/>
          <p:cNvPicPr preferRelativeResize="0"/>
          <p:nvPr/>
        </p:nvPicPr>
        <p:blipFill rotWithShape="1">
          <a:blip r:embed="rId5">
            <a:alphaModFix/>
          </a:blip>
          <a:srcRect l="4764" t="8589" r="2852" b="7177"/>
          <a:stretch/>
        </p:blipFill>
        <p:spPr>
          <a:xfrm>
            <a:off x="8450236" y="4249453"/>
            <a:ext cx="3080616" cy="158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/>
          <p:nvPr/>
        </p:nvSpPr>
        <p:spPr>
          <a:xfrm>
            <a:off x="760038" y="1750519"/>
            <a:ext cx="9596712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energy, neurotrophins and mitochondria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cognitive health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High-fat diet and cognitive health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inflammation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Vascular health and cognition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Gut-brain axis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Acetylcholine</a:t>
            </a:r>
            <a:endParaRPr/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3000"/>
              <a:buFont typeface="Arial"/>
              <a:buChar char="•"/>
            </a:pPr>
            <a:r>
              <a:rPr lang="en-GB" sz="30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Diets for the mind.</a:t>
            </a:r>
            <a:endParaRPr/>
          </a:p>
        </p:txBody>
      </p:sp>
      <p:sp>
        <p:nvSpPr>
          <p:cNvPr id="42" name="Google Shape;42;p2"/>
          <p:cNvSpPr txBox="1"/>
          <p:nvPr/>
        </p:nvSpPr>
        <p:spPr>
          <a:xfrm>
            <a:off x="650360" y="367256"/>
            <a:ext cx="105181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We’re Covering Today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/>
        </p:nvSpPr>
        <p:spPr>
          <a:xfrm>
            <a:off x="1700033" y="1859340"/>
            <a:ext cx="8646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</a:t>
            </a:r>
            <a:b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Cognitive Health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/>
        </p:nvSpPr>
        <p:spPr>
          <a:xfrm>
            <a:off x="670997" y="1860775"/>
            <a:ext cx="105687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8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mbalanced mitochondrial dynamics</a:t>
            </a:r>
            <a:r>
              <a:rPr lang="en-GB" sz="2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en-GB" sz="28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impaired mitophagy </a:t>
            </a:r>
            <a:r>
              <a:rPr lang="en-GB" sz="2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r>
              <a:rPr lang="en-GB" sz="28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found in type 2 diabetes, and result in cognitive impairment</a:t>
            </a:r>
            <a:r>
              <a:rPr lang="en-GB" sz="28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no wonder Alzheimer’s disease is often called ‘type 3 diabetes’.</a:t>
            </a:r>
            <a:endParaRPr sz="2800" b="0" i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type 2 diabetes, insulin resistance may exert a negative influence on memory and other cognitive functions. </a:t>
            </a: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558512" y="5414298"/>
            <a:ext cx="1068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Luo JS, Ning JQ, Chen ZY, et al. The Role of Mitochondrial Quality Control in Cognitive Dysfunction in Diabetes.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Neurochem Res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2022;47(8):2158-2172. doi:10.1007/s11064-022-03631-y, Cholerton B, Baker LD, Craft S. Insulin resistance and pathological brain ageing.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Diabet Med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2011;28(12):1463-1475. doi:10.1111/j.1464-5491.2011.03464.x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558512" y="400067"/>
            <a:ext cx="9680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Cognitive Health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 descr="Mitochondrial Dysfunction and Mitophagy Closely Cooperate in Neurological  Deficits Associated with Alzheimer&amp;#39;s Disease and Type 2 Diabetes |  SpringerLin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4264" y="1063511"/>
            <a:ext cx="6524625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436979" y="5651723"/>
            <a:ext cx="1062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Paul, S., Saha, D. and Binukumar, B.K., 2021. Mitochondrial Dysfunction and Mitophagy Closely Cooperate in Neurological Deficits Associated with Alzheimer’s Disease and Type 2 Diabetes.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Neurobiology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pp.1-15.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436979" y="1474621"/>
            <a:ext cx="5256055" cy="333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Hyperglycaemia/insulin resistance undermine mitochondrial dynamics </a:t>
            </a:r>
            <a:b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(quality control)…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…a dysfunction common to both type 2 diabetes and neurodegeneration.</a:t>
            </a:r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350694" y="93168"/>
            <a:ext cx="9680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Cognitive Health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2968" y="1042148"/>
            <a:ext cx="4817436" cy="489772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477981" y="5815852"/>
            <a:ext cx="6096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https://thenoakesfoundation.org/news/blog/is-alzheimers-type-3-diabetes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77981" y="1630667"/>
            <a:ext cx="5251051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brain is loaded with insulin receptors to support healthy brain function…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-GB" sz="32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resistance is therefore catastrophic for the brain.</a:t>
            </a: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371476" y="141390"/>
            <a:ext cx="9680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Cognitive Health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/>
        </p:nvSpPr>
        <p:spPr>
          <a:xfrm>
            <a:off x="2612117" y="1843950"/>
            <a:ext cx="660469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Healthy insulin signaling is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neuroprotective and regenerative…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…this is beyond insulin’s role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glucose metabolism. </a:t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371476" y="270292"/>
            <a:ext cx="96802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and Cognitive Health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l="377" t="461"/>
          <a:stretch/>
        </p:blipFill>
        <p:spPr>
          <a:xfrm>
            <a:off x="4010540" y="1159239"/>
            <a:ext cx="7311324" cy="39916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/>
        </p:nvSpPr>
        <p:spPr>
          <a:xfrm>
            <a:off x="501600" y="5426793"/>
            <a:ext cx="115736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Felice, F.G., Lourenco, M.V. and Ferreira, S.T., 2014. How does brain insulin resistance develop in Alzheimer's disease?.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Alzheimer's &amp; Dementia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(1), pp.S26-S32., Berlanga-Acosta, J., Guillén-Nieto, G., Rodríguez-Rodríguez, N., Bringas-Vega, M.L., García-del-Barco-Herrera, D., Berlanga-Saez, J.O., García-Ojalvo, A., Valdés-Sosa, M.J. and Valdés-Sosa, P.A., 2020. Insulin Resistance at the Crossroad of Alzheimer Disease Pathology: A Review.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Endocrinology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373302" y="175496"/>
            <a:ext cx="11445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is Needed for Brain Health and Memory</a:t>
            </a:r>
            <a:endParaRPr sz="1300"/>
          </a:p>
        </p:txBody>
      </p:sp>
      <p:sp>
        <p:nvSpPr>
          <p:cNvPr id="220" name="Google Shape;220;p25"/>
          <p:cNvSpPr txBox="1"/>
          <p:nvPr/>
        </p:nvSpPr>
        <p:spPr>
          <a:xfrm>
            <a:off x="479144" y="1159239"/>
            <a:ext cx="362276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plays a major neuroprotective and trophic function for cerebral cell populations… </a:t>
            </a:r>
            <a:endParaRPr sz="2200">
              <a:solidFill>
                <a:srgbClr val="3E3D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0">
              <a:solidFill>
                <a:srgbClr val="3E3D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-GB" sz="2200" i="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countering apoptosis, </a:t>
            </a:r>
            <a:r>
              <a:rPr lang="en-GB" sz="220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amyloid beta</a:t>
            </a:r>
            <a:r>
              <a:rPr lang="en-GB" sz="2200" i="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toxicity, and oxidative stress…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E3D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>
                <a:solidFill>
                  <a:srgbClr val="3E3D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...favouring neuronal survival and enhancing memory and learning processes.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4146" y="1573327"/>
            <a:ext cx="9463707" cy="366472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1364100" y="5612850"/>
            <a:ext cx="946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Dutta BJ, Singh S, Seksaria S, Das Gupta G, Singh A. Inside the diabetic brain: Insulin resistance and molecular mechanism associated with cognitive impairment and its possible therapeutic strategies.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Pharmacol Res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2022;182:106358. doi:10.1016/j.phrs.2022.106358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173273" y="85213"/>
            <a:ext cx="118454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Aspects of Type 2 Diabetes are Associated with Cognitive Impairment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9640" y="1415610"/>
            <a:ext cx="5778675" cy="4356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3045622" y="5681381"/>
            <a:ext cx="640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Ferreira, L.S., Fernandes, C.S., Vieira, M.N. and De Felice, F.G., 2018. Insulin resistance in Alzheimer's disease.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neuroscience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p.830.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233929" y="0"/>
            <a:ext cx="1172414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2 Diabetes/Obesity </a:t>
            </a: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GB" sz="40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ysregulation </a:t>
            </a: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n-GB" sz="40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inks to </a:t>
            </a: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Alzheimer’s Disease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9" y="1227491"/>
            <a:ext cx="4962058" cy="377943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358401" y="232143"/>
            <a:ext cx="115495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Advanced Glycation End-Products (AGEs) </a:t>
            </a: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526472" y="5307953"/>
            <a:ext cx="111390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Perrone, L., Sbai, O., Nawroth, P.P. and Bierhaus, A., 2012. The complexity of sporadic Alzheimer’s disease pathogenesis: the role of RAGE as therapeutic target to promote neuroprotection by inhibiting neurovascular dysfunction.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journal of Alzheimer’s disease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2012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., Salahuddin, P., Rabbani, G. and Khan, R., 2014. The role of advanced glycation end products in various types of neurodegenerative disease: a therapeutic approach.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Cellular and Molecular Biology Letters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(3), pp.407-437.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526472" y="1378270"/>
            <a:ext cx="5299364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AGEs increase during hyperglycaemia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AGEs bind to their receptors (RAGEs)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damage to the blood-brain barrier from AGEs can result in low levels of glucose reaching neurons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Strangely, high blood glucose, can lead to low brain glucose.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l="17900" t="31873" r="19586" b="52938"/>
          <a:stretch/>
        </p:blipFill>
        <p:spPr>
          <a:xfrm>
            <a:off x="749059" y="2055734"/>
            <a:ext cx="10928359" cy="1991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512333" y="329140"/>
            <a:ext cx="866528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Exercise, Insulin and the Brain</a:t>
            </a:r>
            <a:endParaRPr/>
          </a:p>
        </p:txBody>
      </p:sp>
      <p:sp>
        <p:nvSpPr>
          <p:cNvPr id="249" name="Google Shape;249;p29"/>
          <p:cNvSpPr txBox="1"/>
          <p:nvPr/>
        </p:nvSpPr>
        <p:spPr>
          <a:xfrm>
            <a:off x="557461" y="5566989"/>
            <a:ext cx="113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Malin SK, Stewart NR, Ude AA, Alderman BL. Brain insulin resistance and cognitive function: influence of exercise.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Appl Physiol (1985)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2022;133(6):1368-1380. doi:10.1152/japplphysiol.00375.2022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>
            <a:off x="2474314" y="1646353"/>
            <a:ext cx="6649656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human brain is at the limit of its energy production…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…and it’s taken 1.5 billion years of evolution to get to where it is today!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635" y="5142357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life on earth = 4 billion years ago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 of our planet = 4.5 billion years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 bang = 13.7 billion years ago</a:t>
            </a:r>
            <a:endParaRPr/>
          </a:p>
        </p:txBody>
      </p:sp>
      <p:sp>
        <p:nvSpPr>
          <p:cNvPr id="49" name="Google Shape;49;p3"/>
          <p:cNvSpPr txBox="1"/>
          <p:nvPr/>
        </p:nvSpPr>
        <p:spPr>
          <a:xfrm>
            <a:off x="597635" y="232491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Energy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9279" y="254212"/>
            <a:ext cx="3223473" cy="574480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/>
          <p:nvPr/>
        </p:nvSpPr>
        <p:spPr>
          <a:xfrm>
            <a:off x="8381927" y="4284452"/>
            <a:ext cx="1669989" cy="6627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8530138" y="4239296"/>
            <a:ext cx="14119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Insulin sensitivity</a:t>
            </a:r>
            <a:endParaRPr/>
          </a:p>
        </p:txBody>
      </p:sp>
      <p:sp>
        <p:nvSpPr>
          <p:cNvPr id="257" name="Google Shape;257;p30"/>
          <p:cNvSpPr txBox="1"/>
          <p:nvPr/>
        </p:nvSpPr>
        <p:spPr>
          <a:xfrm>
            <a:off x="621755" y="5426625"/>
            <a:ext cx="6563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Mello NP, Orellana AM, Mazucanti CH, de Morais Lima G, Scavone C, Kawamoto EM. Insulin and Autophagy in Neurodegeneration.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 Neurosci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2019;13:491. Published 2019 May 22. doi:10.3389/fnins.2019.00491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8404547" y="3659020"/>
            <a:ext cx="1735142" cy="51876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8492320" y="3665702"/>
            <a:ext cx="15595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Mitophagy</a:t>
            </a:r>
            <a:endParaRPr/>
          </a:p>
        </p:txBody>
      </p:sp>
      <p:sp>
        <p:nvSpPr>
          <p:cNvPr id="260" name="Google Shape;260;p30"/>
          <p:cNvSpPr txBox="1"/>
          <p:nvPr/>
        </p:nvSpPr>
        <p:spPr>
          <a:xfrm>
            <a:off x="621750" y="1638100"/>
            <a:ext cx="60597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Fasting, calorie restriction and exercise can help improve insulin sensitivity, mitophagy and improve cognition...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…and the risk of the formation of damaging amyloid beta aggregates is also decreased.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445271" y="412032"/>
            <a:ext cx="71816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Fasting, CR and Exercise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1" descr="Cinnamon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909" y="1488605"/>
            <a:ext cx="5804257" cy="332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859496" y="1613152"/>
            <a:ext cx="51438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is e</a:t>
            </a:r>
            <a:r>
              <a:rPr lang="en-GB" sz="30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vidence for cinnamon helping to prevent insulin resistance, metabolic syndrome, type 2 diabetes and alleviating factors associated with Alzheimer’s disease and memory loss.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899095" y="5608620"/>
            <a:ext cx="103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Anderson RA, Qin B, Canini F, Poulet L, Roussel AM. Cinnamon counteracts the negative effects of a high fat/high fructose diet on behavior, brain insulin signaling and Alzheimer-associated changes.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PLoS One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2013;8(12):e83243. Published 2013 Dec 13. doi:10.1371/journal.pone.0083243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859496" y="411464"/>
            <a:ext cx="609467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Cinnamon</a:t>
            </a:r>
            <a:endParaRPr sz="4400" b="1">
              <a:solidFill>
                <a:srgbClr val="2727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126" y="356113"/>
            <a:ext cx="5745155" cy="513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781767" y="5720040"/>
            <a:ext cx="109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Xu J, Ni B, Ma C, et al. Docosahexaenoic acid enhances hippocampal insulin sensitivity to promote cognitive function of aged rats on a high-fat diet.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Adv Res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2023;45:31-42. doi:10.1016/j.jare.2022.04.015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478971" y="845318"/>
            <a:ext cx="5745300" cy="47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Improves systemic glucose metabolism disorders  </a:t>
            </a:r>
            <a:endParaRPr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Prevents hippocampal neuroinflammation</a:t>
            </a:r>
            <a:endParaRPr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Attenuates hippocampal oxidative stress  </a:t>
            </a:r>
            <a:endParaRPr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Inhibits hippocampal amyloid formation and Tau phosphorylation </a:t>
            </a:r>
            <a:endParaRPr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Reduces hippocampal insulin resistance</a:t>
            </a:r>
            <a:endParaRPr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Improves cognitive function.</a:t>
            </a:r>
            <a:endParaRPr/>
          </a:p>
        </p:txBody>
      </p:sp>
      <p:sp>
        <p:nvSpPr>
          <p:cNvPr id="277" name="Google Shape;277;p32"/>
          <p:cNvSpPr txBox="1"/>
          <p:nvPr/>
        </p:nvSpPr>
        <p:spPr>
          <a:xfrm>
            <a:off x="478971" y="0"/>
            <a:ext cx="34429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/>
        </p:nvSpPr>
        <p:spPr>
          <a:xfrm>
            <a:off x="785813" y="5625076"/>
            <a:ext cx="1073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 CY, Xu JH, Lo YM, et al. Alleviative Effect of Alpha-Lipoic Acid on Cognitive Impairment in High-Fat Diet and Streptozotocin-Induced Type 2 Diabetic Rats.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 Aging Neurosci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2021;13:774477. Published 2021 Nov 12. doi:10.3389/fnagi.2021.774477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3" name="Google Shape;283;p3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5131" y="1332599"/>
            <a:ext cx="4481056" cy="35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785813" y="1675081"/>
            <a:ext cx="508863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Alpha lipoic acid has anti-inflammatory effects, and there is evidence for it helping prevent vascular diseases, reducing cognitive impairment, and alleviating brain insulin resistance.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709908" y="379307"/>
            <a:ext cx="609467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Alpha Lipoic Acid </a:t>
            </a:r>
            <a:endParaRPr sz="4400" b="1">
              <a:solidFill>
                <a:srgbClr val="2727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/>
        </p:nvSpPr>
        <p:spPr>
          <a:xfrm>
            <a:off x="2940970" y="1934842"/>
            <a:ext cx="6310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High-Fat Diet and Cognitive Health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/>
          <p:nvPr/>
        </p:nvSpPr>
        <p:spPr>
          <a:xfrm>
            <a:off x="572327" y="1260816"/>
            <a:ext cx="10504381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levels of saturated fat from the diet or endogenous synthesis are often metabolised to a toxic lipid metabolite called ceramide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 is ‘lipotoxic’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 triggers insulin resistance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Excessively high levels of ceramide are synthesised in type 2 diabetes, obesity, inflammation and neurodegeneration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toxic saturated fat for ceramide synthesis is palmitic acid (16C).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96" name="Google Shape;296;p35"/>
          <p:cNvSpPr txBox="1"/>
          <p:nvPr/>
        </p:nvSpPr>
        <p:spPr>
          <a:xfrm>
            <a:off x="572328" y="5597184"/>
            <a:ext cx="1108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Field BC, Gordillo R, Scherer PE. The Role of Ceramides in Diabetes and Cardiovascular Disease Regulation of Ceramides by Adipokines. </a:t>
            </a:r>
            <a:r>
              <a:rPr lang="en-GB" sz="1200" b="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 Endocrinol (Lausanne)</a:t>
            </a:r>
            <a:r>
              <a:rPr lang="en-GB"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2020;11:569250. Published 2020 Oct 2. doi:10.3389/fendo.2020.569250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440499" y="195705"/>
            <a:ext cx="110824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Ceramide, a Toxic Lipid for the Brain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/>
        </p:nvSpPr>
        <p:spPr>
          <a:xfrm>
            <a:off x="2117996" y="1774052"/>
            <a:ext cx="7956008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 levels in the cell and blood lead to pathological changes in Alzheimer’s disease…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…including Aβ plaques, mitochondrial dysfunction, mitophagy dysfunction, platelet activation and endothelial dysfunction.</a:t>
            </a:r>
            <a:endParaRPr/>
          </a:p>
        </p:txBody>
      </p:sp>
      <p:sp>
        <p:nvSpPr>
          <p:cNvPr id="303" name="Google Shape;303;p36"/>
          <p:cNvSpPr txBox="1"/>
          <p:nvPr/>
        </p:nvSpPr>
        <p:spPr>
          <a:xfrm>
            <a:off x="628153" y="5586033"/>
            <a:ext cx="1064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Chowdhury MR, Jin HK, Bae JS. Diverse Roles of Ceramide in the Progression and Pathogenesis of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Biomedicines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2022;10(8):1956. Published 2022 Aug 12. doi:10.3390/biomedicines10081956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628153" y="222637"/>
            <a:ext cx="110408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Ceramide, a Toxic Lipid for the Brain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168" y="1197280"/>
            <a:ext cx="9376198" cy="430646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7"/>
          <p:cNvSpPr txBox="1"/>
          <p:nvPr/>
        </p:nvSpPr>
        <p:spPr>
          <a:xfrm>
            <a:off x="628153" y="5660720"/>
            <a:ext cx="107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Mielke MM, Lyketsos CG. Alterations of the sphingolipid pathway in Alzheimer's disease: new biomarkers and treatment targets?.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Neuromolecular Med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2010;12(4):331-340. doi:10.1007/s12017-010-8121-y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37"/>
          <p:cNvSpPr txBox="1"/>
          <p:nvPr/>
        </p:nvSpPr>
        <p:spPr>
          <a:xfrm>
            <a:off x="628153" y="222637"/>
            <a:ext cx="110408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Ceramide, a Toxic Lipid for the Brain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/>
        </p:nvSpPr>
        <p:spPr>
          <a:xfrm>
            <a:off x="507806" y="2176245"/>
            <a:ext cx="6242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17" name="Google Shape;317;p38"/>
          <p:cNvSpPr txBox="1"/>
          <p:nvPr/>
        </p:nvSpPr>
        <p:spPr>
          <a:xfrm>
            <a:off x="405165" y="86888"/>
            <a:ext cx="1081701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Phytochemicals Protect Against Ceramide Toxicity</a:t>
            </a:r>
            <a:endParaRPr/>
          </a:p>
        </p:txBody>
      </p:sp>
      <p:sp>
        <p:nvSpPr>
          <p:cNvPr id="318" name="Google Shape;318;p38"/>
          <p:cNvSpPr txBox="1"/>
          <p:nvPr/>
        </p:nvSpPr>
        <p:spPr>
          <a:xfrm>
            <a:off x="1129039" y="2081260"/>
            <a:ext cx="562076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600" b="1" i="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586322" y="5613554"/>
            <a:ext cx="1045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Kim, E. and Jeon, S., 2023. The Impact of Phytochemicals in Obesity-Related Metabolic Diseases: Focus on Ceramide Metabolism.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(3), p.703.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525" y="1809750"/>
            <a:ext cx="912495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 txBox="1"/>
          <p:nvPr/>
        </p:nvSpPr>
        <p:spPr>
          <a:xfrm>
            <a:off x="1746250" y="2940050"/>
            <a:ext cx="14732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Chamiloflan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9" descr="Frontiers | Ceramides in Adipose Tissue"/>
          <p:cNvPicPr preferRelativeResize="0"/>
          <p:nvPr/>
        </p:nvPicPr>
        <p:blipFill rotWithShape="1">
          <a:blip r:embed="rId3">
            <a:alphaModFix/>
          </a:blip>
          <a:srcRect l="-1923" t="5918" r="1139" b="2"/>
          <a:stretch/>
        </p:blipFill>
        <p:spPr>
          <a:xfrm>
            <a:off x="6768341" y="1345647"/>
            <a:ext cx="5123432" cy="468368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598549" y="1450528"/>
            <a:ext cx="6242002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adipokine, a</a:t>
            </a:r>
            <a:r>
              <a:rPr lang="en-GB" sz="220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diponectin, increases the activity of ceramidase and enhances ceramide catabolism to sphingosine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20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ncreased degradation of ceramide to sphingosine helps to improve insulin sensitivity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 exposure or noradrenaline activate thermogenic genes which inhibit ceramide synthesis.</a:t>
            </a:r>
            <a:endParaRPr/>
          </a:p>
        </p:txBody>
      </p:sp>
      <p:sp>
        <p:nvSpPr>
          <p:cNvPr id="328" name="Google Shape;328;p39"/>
          <p:cNvSpPr txBox="1"/>
          <p:nvPr/>
        </p:nvSpPr>
        <p:spPr>
          <a:xfrm>
            <a:off x="598549" y="5439660"/>
            <a:ext cx="644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Sokolowska, E. and Blachnio-Zabielska, A., 2019. The role of ceramides in insulin resistance.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Endocrinology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p.577., Li, Y., Talbot, C.L. and Chaurasia, B., 2020. Ceramides in adipose tissue.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Endocrinology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p.407.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598549" y="231378"/>
            <a:ext cx="1159154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Adiponectin Enhances Ceramide Degradation</a:t>
            </a:r>
            <a:endParaRPr/>
          </a:p>
        </p:txBody>
      </p:sp>
      <p:sp>
        <p:nvSpPr>
          <p:cNvPr id="330" name="Google Shape;330;p39"/>
          <p:cNvSpPr txBox="1"/>
          <p:nvPr/>
        </p:nvSpPr>
        <p:spPr>
          <a:xfrm>
            <a:off x="8391226" y="1081196"/>
            <a:ext cx="18776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saturated fat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2091570" y="1402955"/>
            <a:ext cx="6412375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power a cortical neuron in the human brain, mitochondria have to supply 4.7 billion ATP molecules per second…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…and that’s when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it’s at rest!</a:t>
            </a:r>
            <a:endParaRPr/>
          </a:p>
        </p:txBody>
      </p:sp>
      <p:pic>
        <p:nvPicPr>
          <p:cNvPr id="55" name="Google Shape;55;p4" descr="Image result for lightning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2929" y="4250245"/>
            <a:ext cx="1399899" cy="13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" descr="Image result for lightning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99817">
            <a:off x="7546425" y="3798520"/>
            <a:ext cx="1399899" cy="13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4" descr="Image result for lightning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495497">
            <a:off x="8568925" y="2100745"/>
            <a:ext cx="1038155" cy="103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" descr="Image result for cortex clipart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6473" y="2980315"/>
            <a:ext cx="2168977" cy="136565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"/>
          <p:cNvSpPr/>
          <p:nvPr/>
        </p:nvSpPr>
        <p:spPr>
          <a:xfrm>
            <a:off x="639149" y="5615900"/>
            <a:ext cx="1102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Zhu, X.H., Qiao, H., Du, F., Xiong, Q., Liu, X., Zhang, X., Ugurbil, K. and Chen, W., 2012. Quantitative imaging of energy expenditure in human brain.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Neuroimage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60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(4), pp.2107-2117.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4"/>
          <p:cNvSpPr txBox="1"/>
          <p:nvPr/>
        </p:nvSpPr>
        <p:spPr>
          <a:xfrm>
            <a:off x="640280" y="145304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Energy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0" descr="Zoom image"/>
          <p:cNvPicPr preferRelativeResize="0"/>
          <p:nvPr/>
        </p:nvPicPr>
        <p:blipFill rotWithShape="1">
          <a:blip r:embed="rId3">
            <a:alphaModFix/>
          </a:blip>
          <a:srcRect l="9354" t="10687" r="8686" b="10941"/>
          <a:stretch/>
        </p:blipFill>
        <p:spPr>
          <a:xfrm>
            <a:off x="7786485" y="1438071"/>
            <a:ext cx="3501661" cy="33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0"/>
          <p:cNvSpPr txBox="1"/>
          <p:nvPr/>
        </p:nvSpPr>
        <p:spPr>
          <a:xfrm>
            <a:off x="507806" y="2176245"/>
            <a:ext cx="624200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37" name="Google Shape;337;p40"/>
          <p:cNvSpPr txBox="1"/>
          <p:nvPr/>
        </p:nvSpPr>
        <p:spPr>
          <a:xfrm>
            <a:off x="419175" y="177423"/>
            <a:ext cx="1150281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Sulforaphane from Broccoli Inhibits Ceramide Synthesis</a:t>
            </a:r>
            <a:endParaRPr/>
          </a:p>
        </p:txBody>
      </p:sp>
      <p:sp>
        <p:nvSpPr>
          <p:cNvPr id="338" name="Google Shape;338;p40"/>
          <p:cNvSpPr txBox="1"/>
          <p:nvPr/>
        </p:nvSpPr>
        <p:spPr>
          <a:xfrm>
            <a:off x="462548" y="1708680"/>
            <a:ext cx="7278679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Broccoli florets added to a high fat diet significantly reduce serum insulin levels, and upregulate the expression of the adiponectin receptor…</a:t>
            </a:r>
            <a:endParaRPr/>
          </a:p>
          <a:p>
            <a:pPr marL="0" marR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…and as mentioned, adiponectin drives ceramide degradation through ceramidase activation.</a:t>
            </a:r>
            <a:endParaRPr/>
          </a:p>
          <a:p>
            <a:pPr marL="0" marR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Omega-3 fatty acids also increase adiponectin.</a:t>
            </a:r>
            <a:endParaRPr sz="2400" i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40"/>
          <p:cNvSpPr txBox="1"/>
          <p:nvPr/>
        </p:nvSpPr>
        <p:spPr>
          <a:xfrm>
            <a:off x="462548" y="5163162"/>
            <a:ext cx="1141607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Zandani, G., Anavi-Cohen, S., Tsybina-Shimshilashvili, N., Sela, N., Nyska, A. and Madar, Z., 2021. Broccoli florets supplementation improves insulin sensitivity and alters gut microbiome population—a steatosis mice model induced by high-fat diet.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Nutrition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p.680241., Sokolowska, E. and Blachnio-Zabielska, A., 2019. The role of ceramides in insulin resistance.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Endocrinology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p.577., Li, Y., Talbot, C.L. and Chaurasia, B., 2020. Ceramides in adipose tissue.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Endocrinology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p.407., 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Rausch JA, Gillespie S, Orchard T, Tan A, McDaniel JC. Secondary data analysis investigating effects of marine omega-3 fatty acids on circulating levels of leptin and adiponectin in older adults.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Prostaglandins Leukot Essent Fatty Acids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2021;170:102302. doi:10.1016/j.plefa.2021.102302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1" descr="IJMS | Free Full-Text | Adiponectin and Cognitive Dec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1549" y="1529467"/>
            <a:ext cx="7216311" cy="345875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 txBox="1"/>
          <p:nvPr/>
        </p:nvSpPr>
        <p:spPr>
          <a:xfrm>
            <a:off x="422564" y="1836920"/>
            <a:ext cx="3831948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Adiponectin displays anti-inflammatory effects within the central nervous system, making it an important tool in protecting against cognitive decline.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309468" y="5784930"/>
            <a:ext cx="11245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Rizzo MR, Fasano R, Paolisso G. Adiponectin and Cognitive Decline.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 J Mol 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2020;21(6):2010. Published 2020 Mar 16. doi:10.3390/ijms21062010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309468" y="378665"/>
            <a:ext cx="1160266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Adiponectin Supports Cognitive Health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/>
          <p:nvPr/>
        </p:nvSpPr>
        <p:spPr>
          <a:xfrm>
            <a:off x="3255077" y="2015500"/>
            <a:ext cx="568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Inflammation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"/>
          <p:cNvSpPr txBox="1"/>
          <p:nvPr/>
        </p:nvSpPr>
        <p:spPr>
          <a:xfrm>
            <a:off x="181749" y="346958"/>
            <a:ext cx="109838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Brain has its own Immune System</a:t>
            </a:r>
            <a:endParaRPr/>
          </a:p>
        </p:txBody>
      </p:sp>
      <p:sp>
        <p:nvSpPr>
          <p:cNvPr id="358" name="Google Shape;358;p43"/>
          <p:cNvSpPr txBox="1"/>
          <p:nvPr/>
        </p:nvSpPr>
        <p:spPr>
          <a:xfrm>
            <a:off x="545425" y="1397750"/>
            <a:ext cx="106203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Microglia are resident immune cells of the brain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15% of all brain cells are microglia, and they act as the first line of defence in the brain - dealing with infection or the clearance of damaged neurons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However they do far more than just fight infection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‘side-tracked’ with infection/inflammation for too long, microglia will not be able to deal with important brain ‘housekeeping’ and building.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4" descr="Microglia as Dynamic Cellular Mediators of Brain Function: Trends in  Molecular Medic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6288" y="1030166"/>
            <a:ext cx="53911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 txBox="1"/>
          <p:nvPr/>
        </p:nvSpPr>
        <p:spPr>
          <a:xfrm>
            <a:off x="347263" y="1547050"/>
            <a:ext cx="6034651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Microglia are critical for proper neuronal function in the brain, including regulating axon </a:t>
            </a:r>
            <a:r>
              <a:rPr lang="en-GB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development</a:t>
            </a:r>
            <a:r>
              <a:rPr lang="en-GB" sz="20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programmed cell death, neurite formation, synaptic “pruning”, and synaptogenesis</a:t>
            </a:r>
            <a:r>
              <a:rPr lang="en-GB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0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addition, microglia specify neural progenitor cell (NPC) and oligodendrocyte progenitor cell (OPC) expansion and differentiation</a:t>
            </a:r>
            <a:r>
              <a:rPr lang="en-GB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 sz="20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…promote myelinogenesis, and increase astrocyte activation and proliferation.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Lastly, microglia engulf cellular debris (phagocytosis).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44"/>
          <p:cNvSpPr txBox="1"/>
          <p:nvPr/>
        </p:nvSpPr>
        <p:spPr>
          <a:xfrm>
            <a:off x="347263" y="42505"/>
            <a:ext cx="109239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Microglia as Dynamic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ellular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ediators of Brain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unction</a:t>
            </a:r>
            <a:endParaRPr/>
          </a:p>
        </p:txBody>
      </p:sp>
      <p:sp>
        <p:nvSpPr>
          <p:cNvPr id="366" name="Google Shape;366;p44"/>
          <p:cNvSpPr txBox="1"/>
          <p:nvPr/>
        </p:nvSpPr>
        <p:spPr>
          <a:xfrm>
            <a:off x="347263" y="5679008"/>
            <a:ext cx="873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Wright-Jin EC, Gutmann DH. Microglia as Dynamic Cellular Mediators of Brain Function.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Trends Mol Med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2019;25(11):967-979. doi:10.1016/j.molmed.2019.08.013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"/>
          <p:cNvSpPr txBox="1"/>
          <p:nvPr/>
        </p:nvSpPr>
        <p:spPr>
          <a:xfrm>
            <a:off x="355329" y="5436587"/>
            <a:ext cx="1148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Wu Z, Yu J, Zhu A, Nakanishi H. Nutrients, Microglia Aging, and Brain Aging.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Oxid Med Cell Longev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2016;2016:7498528. doi:10.1155/2016/7498528, </a:t>
            </a:r>
            <a:r>
              <a:rPr lang="en-GB" sz="1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Rojo AI, McBean G, Cindric M, et al. Redox control of microglial function: molecular mechanisms and functional significance. </a:t>
            </a:r>
            <a:r>
              <a:rPr lang="en-GB" sz="120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Antioxid Redox Signal</a:t>
            </a:r>
            <a:r>
              <a:rPr lang="en-GB" sz="1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2014;21(12):1766-1801. doi:10.1089/ars.2013.5745</a:t>
            </a:r>
            <a:endParaRPr sz="1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5"/>
          <p:cNvSpPr txBox="1"/>
          <p:nvPr/>
        </p:nvSpPr>
        <p:spPr>
          <a:xfrm>
            <a:off x="436418" y="1797784"/>
            <a:ext cx="4675516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Inflammation and the inflammatory transcription factor NF-kappa B ‘push’ microglia to a pro-inflammatory phenotype…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…meaning that they are diverted from brain protective activities.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transcription factor Nrf2 keeps microglia in a healthy phenotype. </a:t>
            </a:r>
            <a:endParaRPr/>
          </a:p>
        </p:txBody>
      </p:sp>
      <p:pic>
        <p:nvPicPr>
          <p:cNvPr id="373" name="Google Shape;37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1934" y="1054003"/>
            <a:ext cx="6867525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5"/>
          <p:cNvSpPr txBox="1"/>
          <p:nvPr/>
        </p:nvSpPr>
        <p:spPr>
          <a:xfrm>
            <a:off x="355328" y="0"/>
            <a:ext cx="11481341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Inflammation Diverts Microglia from their Protective Activities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9227" y="1828799"/>
            <a:ext cx="7045154" cy="281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/>
          <p:nvPr/>
        </p:nvSpPr>
        <p:spPr>
          <a:xfrm>
            <a:off x="463528" y="5768338"/>
            <a:ext cx="8425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Cuadrado, A. (2016). NRF2 in neurodegenerative diseases.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Opinion in Toxicology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46-53.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Google Shape;381;p46"/>
          <p:cNvSpPr txBox="1"/>
          <p:nvPr/>
        </p:nvSpPr>
        <p:spPr>
          <a:xfrm>
            <a:off x="510856" y="1260182"/>
            <a:ext cx="4028579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en-GB" sz="26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transcription factor Nrf2 provides protection against the main hallmarks of neuroinflammatory disorders including: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2E2E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GB" sz="26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isfolded proteins and oxidative, inflammatory and metabolic stress.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46"/>
          <p:cNvSpPr txBox="1"/>
          <p:nvPr/>
        </p:nvSpPr>
        <p:spPr>
          <a:xfrm>
            <a:off x="510856" y="302389"/>
            <a:ext cx="114698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Nrf2 Protects Against Neuroinflammation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808" y="687179"/>
            <a:ext cx="7030981" cy="519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7"/>
          <p:cNvSpPr/>
          <p:nvPr/>
        </p:nvSpPr>
        <p:spPr>
          <a:xfrm>
            <a:off x="388537" y="1648092"/>
            <a:ext cx="4896896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Mild oxidative stress activates Nrf2/ARE* to trigger the gene expression of antioxidant enzymes, support neurological health and promote mitochondrial biogenesis.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*ARE: Antioxidant Response     Element</a:t>
            </a:r>
            <a:endParaRPr/>
          </a:p>
        </p:txBody>
      </p:sp>
      <p:sp>
        <p:nvSpPr>
          <p:cNvPr id="389" name="Google Shape;389;p47"/>
          <p:cNvSpPr/>
          <p:nvPr/>
        </p:nvSpPr>
        <p:spPr>
          <a:xfrm>
            <a:off x="388537" y="5346664"/>
            <a:ext cx="4469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Bocci, V. and Valacchi, G., 2015. Nrf2 activation as target to implement therapeutic treatments.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chemistry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p.4.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p47"/>
          <p:cNvSpPr txBox="1"/>
          <p:nvPr/>
        </p:nvSpPr>
        <p:spPr>
          <a:xfrm>
            <a:off x="388537" y="164831"/>
            <a:ext cx="651803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Nrf2 Tells DNA to Make Antioxidant Enzymes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8" descr="Ultimate Protector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1037" y="1043551"/>
            <a:ext cx="8645236" cy="432261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8"/>
          <p:cNvSpPr txBox="1"/>
          <p:nvPr/>
        </p:nvSpPr>
        <p:spPr>
          <a:xfrm>
            <a:off x="5001490" y="2781410"/>
            <a:ext cx="1697181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Nrf2 Activators</a:t>
            </a:r>
            <a:endParaRPr/>
          </a:p>
        </p:txBody>
      </p:sp>
      <p:sp>
        <p:nvSpPr>
          <p:cNvPr id="397" name="Google Shape;397;p48"/>
          <p:cNvSpPr/>
          <p:nvPr/>
        </p:nvSpPr>
        <p:spPr>
          <a:xfrm>
            <a:off x="769801" y="5552839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AMAZING HEALING POTENTIAL OF NATURAL NRF2 ACTIVATORS</a:t>
            </a:r>
            <a:r>
              <a:rPr lang="en-GB" sz="1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http://www.integratedhealthblog.com/category/enzymes/</a:t>
            </a:r>
            <a:endParaRPr sz="1400" b="1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48"/>
          <p:cNvSpPr txBox="1"/>
          <p:nvPr/>
        </p:nvSpPr>
        <p:spPr>
          <a:xfrm>
            <a:off x="632010" y="250599"/>
            <a:ext cx="49167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Nrf2 Activators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6618" y="476679"/>
            <a:ext cx="4968240" cy="496824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9"/>
          <p:cNvSpPr txBox="1"/>
          <p:nvPr/>
        </p:nvSpPr>
        <p:spPr>
          <a:xfrm>
            <a:off x="786859" y="5612876"/>
            <a:ext cx="992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Vazquez-Cervantes GI, Ortega DR, Blanco Ayala T, et al. Redox and Anti-Inflammatory Properties from Hop Components in Beer-Related to Neuroprotection.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2021;13(6):2000. Published 2021 Jun 10. doi:10.3390/nu13062000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49"/>
          <p:cNvSpPr txBox="1"/>
          <p:nvPr/>
        </p:nvSpPr>
        <p:spPr>
          <a:xfrm>
            <a:off x="457200" y="2529882"/>
            <a:ext cx="635923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Neuroprotective Power of Hops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2085111" y="1843950"/>
            <a:ext cx="8240841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brain has the highest mitochondrial energy demand of any organ and cannot work fully anaerobically.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699858" y="5697180"/>
            <a:ext cx="102189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Pei, L. and Wallace, D.C., 2018. Mitochondrial etiology of neuropsychiatric disorders.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psychiatry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83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(9), pp.722-730.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5"/>
          <p:cNvSpPr txBox="1"/>
          <p:nvPr/>
        </p:nvSpPr>
        <p:spPr>
          <a:xfrm>
            <a:off x="699858" y="222100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nergy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273" y="1331819"/>
            <a:ext cx="707707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0"/>
          <p:cNvSpPr txBox="1"/>
          <p:nvPr/>
        </p:nvSpPr>
        <p:spPr>
          <a:xfrm>
            <a:off x="616963" y="2014226"/>
            <a:ext cx="341471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Exercise induced Nrf2 is repressed as we get older.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Therefore it is more difficult to suppress inflammation as we age. </a:t>
            </a:r>
            <a:endParaRPr/>
          </a:p>
        </p:txBody>
      </p:sp>
      <p:sp>
        <p:nvSpPr>
          <p:cNvPr id="412" name="Google Shape;412;p50"/>
          <p:cNvSpPr/>
          <p:nvPr/>
        </p:nvSpPr>
        <p:spPr>
          <a:xfrm>
            <a:off x="512903" y="5605175"/>
            <a:ext cx="112496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Done, A.J., Gage, M.J., Nieto, N.C. and Traustadóttir, T., 2016. Exercise-induced Nrf2-signaling is impaired in aging.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 Radical Biology and Medicine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96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pp.130-138.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50"/>
          <p:cNvSpPr txBox="1"/>
          <p:nvPr/>
        </p:nvSpPr>
        <p:spPr>
          <a:xfrm>
            <a:off x="367581" y="289240"/>
            <a:ext cx="1094811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Nrf2 Becomes Less Effective as we Age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1"/>
          <p:cNvSpPr/>
          <p:nvPr/>
        </p:nvSpPr>
        <p:spPr>
          <a:xfrm>
            <a:off x="935566" y="1637540"/>
            <a:ext cx="1032086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Calorie restriction prevents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age-related decline in Nrf2 activity.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Vitamin D plays a role in delaying ageing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upregulating Nrf2, inhibiting oxidative stress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DNA damage.</a:t>
            </a:r>
            <a:endParaRPr/>
          </a:p>
        </p:txBody>
      </p:sp>
      <p:sp>
        <p:nvSpPr>
          <p:cNvPr id="419" name="Google Shape;419;p51"/>
          <p:cNvSpPr/>
          <p:nvPr/>
        </p:nvSpPr>
        <p:spPr>
          <a:xfrm>
            <a:off x="705970" y="5220460"/>
            <a:ext cx="1047161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Bruns, D.R., Drake, J.C., Biela, L.M., Peelor, F.F., Miller, B.F. and Hamilton, K.L., 2015. Nrf2 signaling and the slowed aging phenotype: evidence from long-lived models.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Oxidative medicine and cellular longevity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2015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.,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Chen, L., Yang, R., Qiao, W., Zhang, W., Chen, J., Mao, L., Goltzman, D. and Miao, D., 2019. 1, 25‐Dihydroxyvitamin D exerts an antiaging role by activation of Nrf2‐antioxidant signaling and inactivation of p16/p53‐senescence signaling. 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Aging Cell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(3), p.e12951.</a:t>
            </a:r>
            <a:endParaRPr sz="1200"/>
          </a:p>
        </p:txBody>
      </p:sp>
      <p:sp>
        <p:nvSpPr>
          <p:cNvPr id="420" name="Google Shape;420;p51"/>
          <p:cNvSpPr txBox="1"/>
          <p:nvPr/>
        </p:nvSpPr>
        <p:spPr>
          <a:xfrm>
            <a:off x="581279" y="415467"/>
            <a:ext cx="991353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Preserving Nrf2 Actions in Ageing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2"/>
          <p:cNvSpPr/>
          <p:nvPr/>
        </p:nvSpPr>
        <p:spPr>
          <a:xfrm>
            <a:off x="394198" y="2237966"/>
            <a:ext cx="416461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decline in transcriptional activity of Nrf2 causes age-related loss of glutathione synthesis, which is reversible with alpha lipoic acid.</a:t>
            </a:r>
            <a:endParaRPr/>
          </a:p>
        </p:txBody>
      </p:sp>
      <p:sp>
        <p:nvSpPr>
          <p:cNvPr id="426" name="Google Shape;426;p52"/>
          <p:cNvSpPr txBox="1"/>
          <p:nvPr/>
        </p:nvSpPr>
        <p:spPr>
          <a:xfrm>
            <a:off x="394198" y="50412"/>
            <a:ext cx="1109416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Alpha Lipoic Acid Supports Nrf2 During Ageing</a:t>
            </a:r>
            <a:endParaRPr/>
          </a:p>
        </p:txBody>
      </p:sp>
      <p:sp>
        <p:nvSpPr>
          <p:cNvPr id="427" name="Google Shape;427;p52"/>
          <p:cNvSpPr/>
          <p:nvPr/>
        </p:nvSpPr>
        <p:spPr>
          <a:xfrm>
            <a:off x="505800" y="5492373"/>
            <a:ext cx="10618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Suh, J.H., Shenvi, S.V., Dixon, B.M., Liu, H., Jaiswal, A.K., Liu, R.M. and Hagen, T.M., 2004. Decline in transcriptional activity of Nrf2 causes age-related loss of glutathione synthesis, which is reversible with lipoic acid.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Proceedings of the National Academy of Sciences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101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(10), pp.3381-3386, 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Kaur D, Behl T, Sehgal A, et al. Decrypting the potential role of α-lipoic acid in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 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2021;284:119899. doi:10.1016/j.lfs.2021.119899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8" name="Google Shape;42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234" y="893813"/>
            <a:ext cx="6267173" cy="4387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192" y="861876"/>
            <a:ext cx="3429000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3"/>
          <p:cNvSpPr/>
          <p:nvPr/>
        </p:nvSpPr>
        <p:spPr>
          <a:xfrm>
            <a:off x="403410" y="1159762"/>
            <a:ext cx="8324953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recent </a:t>
            </a: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study assessed effects of Vitamin D on dementia incidence in 12,388 trial participants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Vitamin D supplementation was associated with 40% lower incidence of dementia cases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resistance and obesity lead to </a:t>
            </a: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slowing of the liver enzyme CYP2R1 - needed for </a:t>
            </a: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conversion of vitamin D</a:t>
            </a:r>
            <a:r>
              <a:rPr lang="en-GB" sz="2000" i="0"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25-hydroxy vitamin D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Insulin resistant and obese individuals are therefore very likely to be vitamin D deficient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20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erum 25-hydroxy vitamin D should be monitored regularly.</a:t>
            </a:r>
            <a:endParaRPr/>
          </a:p>
        </p:txBody>
      </p:sp>
      <p:sp>
        <p:nvSpPr>
          <p:cNvPr id="435" name="Google Shape;435;p53"/>
          <p:cNvSpPr/>
          <p:nvPr/>
        </p:nvSpPr>
        <p:spPr>
          <a:xfrm>
            <a:off x="403400" y="5273075"/>
            <a:ext cx="11385300" cy="8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Ghahremani M, Smith EE, Chen HY, Creese B, Goodarzi Z, Ismail Z. Vitamin D supplementation and incident dementia: Effects of sex,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baseline cognitive status.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Alzheimers Dement (Amst)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2023;15(1):e12404. Published 2023 Mar 1. doi:10.1002/dad2.12404, Tobias DK, Luttmann-Gibson H, Mora S, et al. Association of Body Weight With Response to Vitamin D Supplementation and Metabolism.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JAMA Netw Open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2023;6(1):e2250681. Published 2023 Jan 3. doi:10.1001/jamanetworkopen.2022.50681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53"/>
          <p:cNvSpPr txBox="1"/>
          <p:nvPr/>
        </p:nvSpPr>
        <p:spPr>
          <a:xfrm>
            <a:off x="403411" y="275520"/>
            <a:ext cx="891540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Vitamin D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4"/>
          <p:cNvSpPr txBox="1"/>
          <p:nvPr/>
        </p:nvSpPr>
        <p:spPr>
          <a:xfrm>
            <a:off x="3033189" y="1739918"/>
            <a:ext cx="5707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Vascular Health and the Brain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2090" y="1121081"/>
            <a:ext cx="5574871" cy="439618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5"/>
          <p:cNvSpPr txBox="1"/>
          <p:nvPr/>
        </p:nvSpPr>
        <p:spPr>
          <a:xfrm>
            <a:off x="521129" y="192008"/>
            <a:ext cx="1139762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Neurons Closely Associate with Cerebral Blood Supply  </a:t>
            </a:r>
            <a:endParaRPr/>
          </a:p>
        </p:txBody>
      </p:sp>
      <p:sp>
        <p:nvSpPr>
          <p:cNvPr id="448" name="Google Shape;448;p55"/>
          <p:cNvSpPr txBox="1"/>
          <p:nvPr/>
        </p:nvSpPr>
        <p:spPr>
          <a:xfrm>
            <a:off x="521129" y="5683056"/>
            <a:ext cx="1053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Kisler, K., Nelson, A.R., Montagne, A. and Zlokovic, B.V., 2017. Cerebral blood flow regulation and neurovascular dysfunction in Alzheimer disease.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 Reviews Neuroscience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(7), pp.419-434.</a:t>
            </a:r>
            <a:endParaRPr sz="1200"/>
          </a:p>
        </p:txBody>
      </p:sp>
      <p:sp>
        <p:nvSpPr>
          <p:cNvPr id="449" name="Google Shape;449;p55"/>
          <p:cNvSpPr txBox="1"/>
          <p:nvPr/>
        </p:nvSpPr>
        <p:spPr>
          <a:xfrm>
            <a:off x="625039" y="1773222"/>
            <a:ext cx="4699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cerebral blood supply is fed by interconnected blood vessels, forming a 400 mile long vascular network.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Within this network, cerebral arteries, arterioles and capillaries supply the brain with oxygen, energy metabolites and nutrients.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6" descr="IJMS | Free Full-Text | Shared Risk Factors between Dementia and  Atherosclerotic Cardiovascular Disease"/>
          <p:cNvPicPr preferRelativeResize="0"/>
          <p:nvPr/>
        </p:nvPicPr>
        <p:blipFill rotWithShape="1">
          <a:blip r:embed="rId3">
            <a:alphaModFix/>
          </a:blip>
          <a:srcRect t="5399" r="1027"/>
          <a:stretch/>
        </p:blipFill>
        <p:spPr>
          <a:xfrm>
            <a:off x="3302328" y="1139716"/>
            <a:ext cx="6536384" cy="489029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6"/>
          <p:cNvSpPr txBox="1"/>
          <p:nvPr/>
        </p:nvSpPr>
        <p:spPr>
          <a:xfrm>
            <a:off x="434785" y="4460090"/>
            <a:ext cx="2557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Nordestgaard LT, Christoffersen M, Frikke-Schmidt R. Shared Risk Factors between Dementia and Atherosclerotic Cardiovascular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 J Mol 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2022;23(17):9777. Published 2022 Aug 29. doi:10.3390/ijms23179777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56"/>
          <p:cNvSpPr txBox="1"/>
          <p:nvPr/>
        </p:nvSpPr>
        <p:spPr>
          <a:xfrm>
            <a:off x="325173" y="156587"/>
            <a:ext cx="1171789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 Factors for Dementia and Cardiovascular Disease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904" y="779522"/>
            <a:ext cx="4851305" cy="514554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7"/>
          <p:cNvSpPr txBox="1"/>
          <p:nvPr/>
        </p:nvSpPr>
        <p:spPr>
          <a:xfrm>
            <a:off x="617630" y="5386687"/>
            <a:ext cx="5693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Li, D., Jia, Y., Yu, J., Liu, Y., Li, F., Zhang, W., ... &amp; Zeng, R. (2022). Cognition impairment and risk of subclinical cardiovascular disease in older adults: The atherosclerosis risk in communities study.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Frontiers in Aging Neuroscience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57"/>
          <p:cNvSpPr txBox="1"/>
          <p:nvPr/>
        </p:nvSpPr>
        <p:spPr>
          <a:xfrm>
            <a:off x="617629" y="1889167"/>
            <a:ext cx="5899473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ccording to the theory of the brain-heart axis, cognitive impairment is related to: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rial"/>
              <a:buChar char="•"/>
            </a:pP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Activation of the renin-angiotensin system 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ysfunction of the autonomic nervous system 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rial"/>
              <a:buChar char="•"/>
            </a:pP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ncreased psychosocial stress.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4" name="Google Shape;464;p57"/>
          <p:cNvSpPr txBox="1"/>
          <p:nvPr/>
        </p:nvSpPr>
        <p:spPr>
          <a:xfrm>
            <a:off x="477791" y="680392"/>
            <a:ext cx="589947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Brain-Heart Axis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8" descr="The role of insulin in the vascular contributions to age-related dementia -  ScienceDir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6949" y="1140358"/>
            <a:ext cx="6250316" cy="3836482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8"/>
          <p:cNvSpPr txBox="1"/>
          <p:nvPr/>
        </p:nvSpPr>
        <p:spPr>
          <a:xfrm>
            <a:off x="676917" y="2057660"/>
            <a:ext cx="3801565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Metabolic and vascular health affect the risk of Alzheimer's disease and  vascular related cognitive impairment. 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1" name="Google Shape;471;p58"/>
          <p:cNvSpPr txBox="1"/>
          <p:nvPr/>
        </p:nvSpPr>
        <p:spPr>
          <a:xfrm>
            <a:off x="761919" y="5593477"/>
            <a:ext cx="1082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Hughes TM, Craft S. The role of insulin in the vascular contributions to age-related dementia.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Biochim Biophys Acta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2016;1862(5):983-991. doi:10.1016/j.bbadis.2015.11.013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2" name="Google Shape;472;p58"/>
          <p:cNvSpPr txBox="1"/>
          <p:nvPr/>
        </p:nvSpPr>
        <p:spPr>
          <a:xfrm>
            <a:off x="598393" y="409972"/>
            <a:ext cx="62503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Brain-Heart Axis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2902" y="1517329"/>
            <a:ext cx="59055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9"/>
          <p:cNvSpPr txBox="1"/>
          <p:nvPr/>
        </p:nvSpPr>
        <p:spPr>
          <a:xfrm>
            <a:off x="383215" y="1641558"/>
            <a:ext cx="4572051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200" b="0" i="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 patients with mild cognitive impairment (MCI) low serum levels of paraoxonase-1 (PON-1) are associated with a higher likelihood of developing vascular </a:t>
            </a:r>
            <a:r>
              <a:rPr lang="en-GB" sz="220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GB" sz="2200" b="0" i="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ementia.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C1D1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2200" b="0" i="0">
                <a:solidFill>
                  <a:srgbClr val="1C1D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araoxonase-1 helps to reduce levels of low-density lipoprotein (LDL) oxidation, decrease oxidative stress, attenuate inflammation, and increase cholesterol efflux.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59"/>
          <p:cNvSpPr txBox="1"/>
          <p:nvPr/>
        </p:nvSpPr>
        <p:spPr>
          <a:xfrm>
            <a:off x="383215" y="5685207"/>
            <a:ext cx="1124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Cervellati C, Trentini A, Romani A, et al. Serum paraoxonase and arylesterase activities of paraoxonase-1 (PON-1), mild cognitive impairment, and 2-year conversion to dementia: A pilot study.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Neurochem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2015;135(2):395-401. doi:10.1111/jnc.13240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59"/>
          <p:cNvSpPr txBox="1"/>
          <p:nvPr/>
        </p:nvSpPr>
        <p:spPr>
          <a:xfrm>
            <a:off x="262218" y="70779"/>
            <a:ext cx="1148378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Protective Effects of Paraoxonase and Vascular Dementia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/>
          <p:nvPr/>
        </p:nvSpPr>
        <p:spPr>
          <a:xfrm>
            <a:off x="2586090" y="1675048"/>
            <a:ext cx="729363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-GB" sz="300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brain represents 2% of our body’s </a:t>
            </a:r>
            <a:r>
              <a:rPr lang="en-GB" sz="3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weight,</a:t>
            </a:r>
            <a:r>
              <a:rPr lang="en-GB" sz="300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yet consumes up to 20% of our oxygen and 25% of our glucose. 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533600" y="5801402"/>
            <a:ext cx="110835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Pei L, Wallace DC. Mitochondrial Etiology of Neuropsychiatric Disorders.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 Psychiatry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2018;83(9):722-730. doi:10.1016/j.biopsych.2017.11.018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2342095" y="3429000"/>
            <a:ext cx="778162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wonder we struggle to think clearly without enough oxygen or good food to help power our brain!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" name="Google Shape;75;p6"/>
          <p:cNvSpPr txBox="1"/>
          <p:nvPr/>
        </p:nvSpPr>
        <p:spPr>
          <a:xfrm>
            <a:off x="533604" y="286269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Energy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 txBox="1"/>
          <p:nvPr/>
        </p:nvSpPr>
        <p:spPr>
          <a:xfrm>
            <a:off x="447115" y="1031816"/>
            <a:ext cx="5725252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22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omegranate juice consumption increases the binding of high-density lipoproteins (HDL) to paraoxonase</a:t>
            </a:r>
            <a:r>
              <a:rPr lang="en-GB" sz="22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GB" sz="22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Decreased levels of paraoxonase are associated with higher levels of total cholesterol.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 four weeks of pomegranate juice consumption, subjects of a study showed a significant improvement in memory and increased verbal and visual tasks.</a:t>
            </a:r>
            <a:endParaRPr sz="22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6" name="Google Shape;486;p60"/>
          <p:cNvSpPr txBox="1"/>
          <p:nvPr/>
        </p:nvSpPr>
        <p:spPr>
          <a:xfrm>
            <a:off x="447115" y="5360054"/>
            <a:ext cx="113450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Estrada-Luna D, Martínez-Hinojosa E, Cancino-Diaz JC, Belefant-Miller H, López-Rodríguez G, Betanzos-Cabrera G. Daily supplementation with fresh pomegranate juice increases paraoxonase 1 expression and activity in mice fed a high-fat diet.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Eur J Nutr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2018;57(1):383-389. doi:10.1007/s00394-017-1394-2,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Bookheimer SY, Renner BA, Ekstrom A, Li Z, Henning SM, Brown JA, Jones M, Moody T, Small GW. Pomegranate juice augments memory and FMRI activity in middle-aged and older adults with mild memory complaints. Evid Based Complement Alternat Med. 2013;2013:946298. 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7" name="Google Shape;487;p60" descr="Alzheimer's disease: Pomegranate juice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9975" y="1128625"/>
            <a:ext cx="5552149" cy="39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0"/>
          <p:cNvSpPr txBox="1"/>
          <p:nvPr/>
        </p:nvSpPr>
        <p:spPr>
          <a:xfrm>
            <a:off x="358806" y="185919"/>
            <a:ext cx="116271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Pomegranate Juice Supports Paraoxonase</a:t>
            </a:r>
            <a:endParaRPr sz="4400" b="1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61" descr="21,134 Gingko Images, Stock Photos &amp; Vectors | Shutterstock"/>
          <p:cNvPicPr preferRelativeResize="0"/>
          <p:nvPr/>
        </p:nvPicPr>
        <p:blipFill rotWithShape="1">
          <a:blip r:embed="rId3">
            <a:alphaModFix/>
          </a:blip>
          <a:srcRect l="1210" t="732" r="1744" b="7926"/>
          <a:stretch/>
        </p:blipFill>
        <p:spPr>
          <a:xfrm>
            <a:off x="6313394" y="1009876"/>
            <a:ext cx="5450662" cy="391416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1"/>
          <p:cNvSpPr txBox="1"/>
          <p:nvPr/>
        </p:nvSpPr>
        <p:spPr>
          <a:xfrm>
            <a:off x="922971" y="2150990"/>
            <a:ext cx="539042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Ginkgo biloba extracts are supportive </a:t>
            </a:r>
            <a:r>
              <a:rPr lang="en-GB" sz="28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patients with </a:t>
            </a:r>
            <a:r>
              <a:rPr lang="en-GB" sz="2800" b="0" i="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mild cognitive impairment, vascular dementia and Alzheimer’s disease. 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" name="Google Shape;495;p61"/>
          <p:cNvSpPr txBox="1"/>
          <p:nvPr/>
        </p:nvSpPr>
        <p:spPr>
          <a:xfrm>
            <a:off x="860611" y="5586514"/>
            <a:ext cx="1075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Zhang HF, Huang LB, Zhong YB, et al. An Overview of Systematic Reviews of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Ginkgo biloba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Extracts for Mild Cognitive Impairment and Dementia.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 Aging Neurosci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2016;8:276. Published 2016 Dec 6. doi:10.3389/fnagi.2016.00276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p61"/>
          <p:cNvSpPr txBox="1"/>
          <p:nvPr/>
        </p:nvSpPr>
        <p:spPr>
          <a:xfrm>
            <a:off x="860611" y="323742"/>
            <a:ext cx="474008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Ginkgo Biloba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519" y="1013765"/>
            <a:ext cx="4805412" cy="384432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 txBox="1"/>
          <p:nvPr/>
        </p:nvSpPr>
        <p:spPr>
          <a:xfrm>
            <a:off x="653925" y="4645103"/>
            <a:ext cx="11149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NF-κB: Nuclear factor kappa-B; MDA: Malondialdehyde; TNF-α: Tumour necrosis factor-α; IL-6: Interleukin 6; SOD: Superoxide dismutase; CAT: Catalase; AChE: Acetylcholinesterase; BChE: Butyrylcholinesterase; GPx: glutathione peroxidase; PPARγ: peroxisome proliferation activator receptor γ.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p62"/>
          <p:cNvSpPr txBox="1"/>
          <p:nvPr/>
        </p:nvSpPr>
        <p:spPr>
          <a:xfrm>
            <a:off x="653934" y="5683127"/>
            <a:ext cx="111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Schepici G, Contestabile V, Valeri A, Mazzon E. Ginger, a Possible Candidate for the Treatment of Dementias?.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Molecules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2021;26(18):5700. Published 2021 Sep 21. doi:10.3390/molecules26185700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p62"/>
          <p:cNvSpPr txBox="1"/>
          <p:nvPr/>
        </p:nvSpPr>
        <p:spPr>
          <a:xfrm>
            <a:off x="653935" y="188732"/>
            <a:ext cx="1136780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rotective Effects of Ginger in V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ascular Dementia</a:t>
            </a:r>
            <a:endParaRPr sz="4400" b="1" i="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5696" y="991050"/>
            <a:ext cx="7092167" cy="429768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3"/>
          <p:cNvSpPr txBox="1"/>
          <p:nvPr/>
        </p:nvSpPr>
        <p:spPr>
          <a:xfrm>
            <a:off x="333490" y="5551570"/>
            <a:ext cx="1106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Midaoui A, Ghzaiel I, Vervandier-Fasseur D, et al. Saffron (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Crocus sativus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L.): A Source of Nutrients for Health and for the Treatment of Neuropsychiatric and Age-Related Diseases.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2022;14(3):597. Published 2022 Jan 29. doi:10.3390/nu14030597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1" name="Google Shape;511;p63"/>
          <p:cNvSpPr txBox="1"/>
          <p:nvPr/>
        </p:nvSpPr>
        <p:spPr>
          <a:xfrm>
            <a:off x="333490" y="1302647"/>
            <a:ext cx="423851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Saffron’s rich phytochemical profile provides a promising approach in the prevention and treatment of age-related diseases</a:t>
            </a: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affron’s main constituent molecules are crocins, crocetin, picrocrocin and safranal</a:t>
            </a: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en-GB" sz="2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exert positive effects on age-related and neurological diseases.</a:t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Google Shape;512;p63"/>
          <p:cNvSpPr txBox="1"/>
          <p:nvPr/>
        </p:nvSpPr>
        <p:spPr>
          <a:xfrm>
            <a:off x="333490" y="332775"/>
            <a:ext cx="86330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Saffron for the Mind and Body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4"/>
          <p:cNvSpPr txBox="1"/>
          <p:nvPr/>
        </p:nvSpPr>
        <p:spPr>
          <a:xfrm>
            <a:off x="2866430" y="2125816"/>
            <a:ext cx="66204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Gut-Brain Axis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65" descr="Fig.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1682" y="745285"/>
            <a:ext cx="7110965" cy="461737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5"/>
          <p:cNvSpPr txBox="1"/>
          <p:nvPr/>
        </p:nvSpPr>
        <p:spPr>
          <a:xfrm>
            <a:off x="410844" y="942971"/>
            <a:ext cx="4262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21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robiotics are able to stabilise digestive pH, reduce inflammation, and increase neuroprotective molecules, such as brain-derived neurotrophic factor (BDNF).</a:t>
            </a:r>
            <a:endParaRPr sz="2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Gut </a:t>
            </a:r>
            <a:r>
              <a:rPr lang="en-GB" sz="21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dysbiosis can induce neuroinflammation and reduce the expression of BDNF and the NMDA receptor, leading to cognitive impairment, mood disorders, and higher levels of toxic Aβ</a:t>
            </a:r>
            <a:r>
              <a:rPr lang="en-GB" sz="2100" b="0" i="0" baseline="-25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42</a:t>
            </a:r>
            <a:r>
              <a:rPr lang="en-GB" sz="2100" b="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4" name="Google Shape;524;p65"/>
          <p:cNvSpPr txBox="1"/>
          <p:nvPr/>
        </p:nvSpPr>
        <p:spPr>
          <a:xfrm>
            <a:off x="410839" y="5701143"/>
            <a:ext cx="1135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Angelucci F, Cechova K, Amlerova J, Hort J. Antibiotics, gut microbiota, and Alzheimer's disease.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Neuroinflammation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2019;16(1):108. Published 2019 May 22. doi:10.1186/s12974-019-1494-4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5" name="Google Shape;525;p65"/>
          <p:cNvSpPr txBox="1"/>
          <p:nvPr/>
        </p:nvSpPr>
        <p:spPr>
          <a:xfrm>
            <a:off x="299353" y="114562"/>
            <a:ext cx="662047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Gut-Brain Axis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6"/>
          <p:cNvSpPr txBox="1"/>
          <p:nvPr/>
        </p:nvSpPr>
        <p:spPr>
          <a:xfrm>
            <a:off x="385000" y="1216800"/>
            <a:ext cx="7061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0" i="1">
                <a:solidFill>
                  <a:srgbClr val="2A2A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Bifidobacterium bifidum</a:t>
            </a:r>
            <a:r>
              <a:rPr lang="en-GB" sz="2300" b="0" i="0">
                <a:solidFill>
                  <a:srgbClr val="2A2A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 </a:t>
            </a:r>
            <a:r>
              <a:rPr lang="en-GB" sz="2300" b="0" i="1">
                <a:solidFill>
                  <a:srgbClr val="2A2A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Bifidobacterium longum </a:t>
            </a:r>
            <a:r>
              <a:rPr lang="en-GB" sz="2300" b="0" i="0">
                <a:solidFill>
                  <a:srgbClr val="2A2A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probiotics have system-wide effects on the gut-brain axis in, healthy community-dwelling older adults, by promoting cognitive and mental health and changing the gut microbial composition.</a:t>
            </a:r>
            <a:endParaRPr sz="23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2A2A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Lactobacillus plantarum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reduced some stress and anxiety symptoms via anti-inflammatory properties, followed by enhanced memory and cognitive abilities.</a:t>
            </a:r>
            <a:endParaRPr sz="2300"/>
          </a:p>
        </p:txBody>
      </p:sp>
      <p:sp>
        <p:nvSpPr>
          <p:cNvPr id="531" name="Google Shape;531;p66"/>
          <p:cNvSpPr txBox="1"/>
          <p:nvPr/>
        </p:nvSpPr>
        <p:spPr>
          <a:xfrm>
            <a:off x="385006" y="5237537"/>
            <a:ext cx="11489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Kim CS, Cha L, Sim M, et al. Probiotic Supplementation Improves Cognitive Function and Mood with Changes in Gut Microbiota in Community-Dwelling Older Adults: A Randomized, Double-Blind, Placebo-Controlled, Multicenter Trial.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Gerontol A Biol Sci Med Sci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2021;76(1):32-40. doi:10.1093/gerona/glaa090, Lew LC, Hor YY, Yusoff NAA, et al. Probiotic Lactobacillus plantarum P8 alleviated stress and anxiety while enhancing memory and cognition in stressed adults: A randomised, double-blind, placebo-controlled study.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Clin Nutr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2019;38(5):2053-2064. doi:10.1016/j.clnu.2018.09.010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2" name="Google Shape;532;p66"/>
          <p:cNvSpPr txBox="1"/>
          <p:nvPr/>
        </p:nvSpPr>
        <p:spPr>
          <a:xfrm>
            <a:off x="385006" y="193561"/>
            <a:ext cx="4424082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Probiotics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66" descr="A picture containing invertebrate, marine invertebrates, aquarium, organis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9013" y="1330740"/>
            <a:ext cx="4287981" cy="321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7"/>
          <p:cNvSpPr txBox="1"/>
          <p:nvPr/>
        </p:nvSpPr>
        <p:spPr>
          <a:xfrm>
            <a:off x="780289" y="1692277"/>
            <a:ext cx="6097162" cy="3277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-GB" sz="23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ietary fibre intake </a:t>
            </a:r>
            <a:r>
              <a:rPr lang="en-GB" sz="23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en-GB" sz="23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positively associated with cognitive function in </a:t>
            </a:r>
            <a:r>
              <a:rPr lang="en-GB" sz="23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en-GB" sz="23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elderly.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2E2E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r>
              <a:rPr lang="en-GB" sz="2300" b="0" i="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ruit and vegetable sources of fibre are particularly beneficial.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2E2E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2E2E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course, it could also be that adults with greater cognitive function consume more fibre!</a:t>
            </a:r>
            <a:endParaRPr sz="2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p67"/>
          <p:cNvSpPr txBox="1"/>
          <p:nvPr/>
        </p:nvSpPr>
        <p:spPr>
          <a:xfrm>
            <a:off x="765651" y="5609382"/>
            <a:ext cx="1007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Sun, W., Li, S., Chen, C., Lu, Z., &amp; Zhang, D. (2022). Dietary fiber intake is positively related with cognitive function in US older adults.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Journal of Functional Foods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104986.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0" name="Google Shape;540;p67"/>
          <p:cNvSpPr txBox="1"/>
          <p:nvPr/>
        </p:nvSpPr>
        <p:spPr>
          <a:xfrm>
            <a:off x="799612" y="485126"/>
            <a:ext cx="274992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Fibre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67" descr="A picture containing food, natural foods, produce, food grou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5262" y="1692277"/>
            <a:ext cx="3277820" cy="327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8"/>
          <p:cNvSpPr txBox="1"/>
          <p:nvPr/>
        </p:nvSpPr>
        <p:spPr>
          <a:xfrm>
            <a:off x="778456" y="1265521"/>
            <a:ext cx="6097162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Rice bran is an abundant source of </a:t>
            </a:r>
            <a:b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γ-oryzanol which induces positive molecular changes in the brain.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γ-oryzanol is able to help prevent cognitive impairment related to neuroinflammation in a mouse model of neuroinflammation and cognitive alterations</a:t>
            </a: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…thus showing promise for </a:t>
            </a: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preserving memory and cognitive </a:t>
            </a:r>
            <a:r>
              <a:rPr lang="en-GB" sz="24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7" name="Google Shape;547;p68"/>
          <p:cNvSpPr txBox="1"/>
          <p:nvPr/>
        </p:nvSpPr>
        <p:spPr>
          <a:xfrm>
            <a:off x="778456" y="5604454"/>
            <a:ext cx="1027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Mastinu A, Bonini SA, Rungratanawanich W, et al. Gamma-oryzanol Prevents LPS-induced Brain Inflammation and Cognitive Impairment in Adult Mice.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Nutrients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2019;11(4):728. Published 2019 Mar 29. doi:10.3390/nu11040728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8" name="Google Shape;548;p68" descr="Rice bran plant Stock Photos, Royalty Free Rice bran plant Images |  Depositphotos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68"/>
          <p:cNvPicPr preferRelativeResize="0"/>
          <p:nvPr/>
        </p:nvPicPr>
        <p:blipFill rotWithShape="1">
          <a:blip r:embed="rId3">
            <a:alphaModFix/>
          </a:blip>
          <a:srcRect l="5742" t="16465" r="4188" b="9442"/>
          <a:stretch/>
        </p:blipFill>
        <p:spPr>
          <a:xfrm>
            <a:off x="7071306" y="1562132"/>
            <a:ext cx="4439377" cy="249256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8"/>
          <p:cNvSpPr txBox="1"/>
          <p:nvPr/>
        </p:nvSpPr>
        <p:spPr>
          <a:xfrm>
            <a:off x="697352" y="312131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γ-Oryzanol</a:t>
            </a:r>
            <a:endParaRPr sz="4400" b="1">
              <a:solidFill>
                <a:srgbClr val="2727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/>
          <p:nvPr/>
        </p:nvSpPr>
        <p:spPr>
          <a:xfrm>
            <a:off x="2759091" y="1872232"/>
            <a:ext cx="6842109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Acetylcholine</a:t>
            </a:r>
            <a:r>
              <a:rPr lang="en-GB" sz="50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neurotransmitter vital for cognition and control of inflammation.</a:t>
            </a:r>
            <a:endParaRPr sz="280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/>
        </p:nvSpPr>
        <p:spPr>
          <a:xfrm>
            <a:off x="2131360" y="1612365"/>
            <a:ext cx="73335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normal situations, cerebral blood flow is maintained at 50mL per 100g of brain tissue per minute.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equates to roughly 700mL of cerebral blood flow per minute for the average person.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7"/>
          <p:cNvSpPr txBox="1"/>
          <p:nvPr/>
        </p:nvSpPr>
        <p:spPr>
          <a:xfrm>
            <a:off x="471259" y="5591360"/>
            <a:ext cx="1003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Cipolla MJ. The Cerebral Circulation. San Rafael (CA): Morgan &amp; Claypool Life Sciences; 2009. Chapter 5, Control of Cerebral Blood Flow. Available from: https://www.ncbi.nlm.nih.gov/books/NBK53082/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7"/>
          <p:cNvSpPr txBox="1"/>
          <p:nvPr/>
        </p:nvSpPr>
        <p:spPr>
          <a:xfrm>
            <a:off x="471259" y="321742"/>
            <a:ext cx="816908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Blood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upply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0"/>
          <p:cNvSpPr/>
          <p:nvPr/>
        </p:nvSpPr>
        <p:spPr>
          <a:xfrm>
            <a:off x="413949" y="1601351"/>
            <a:ext cx="11222182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mainstream medical model to support Alzheimer’s disease and dementia focuses on maintaining levels of the neurotransmitter acetylcholine.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widely used drug for Alzheimer’s raises levels of acetylcholine, by inhibiting its degrading enzyme called acetylcholinesterase.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addition to supporting memory and cognition, via direct supply of acetylcholine, the drug is able to reduce brain inflammation via acetylcholine interaction with microglia in </a:t>
            </a:r>
            <a:r>
              <a:rPr lang="en-GB" sz="24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APP/PS1 mice</a:t>
            </a:r>
            <a:r>
              <a:rPr lang="en-GB" sz="240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and, as a benefit, also increases BDNF.</a:t>
            </a:r>
            <a:br>
              <a:rPr lang="en-GB"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61" name="Google Shape;561;p70"/>
          <p:cNvSpPr/>
          <p:nvPr/>
        </p:nvSpPr>
        <p:spPr>
          <a:xfrm>
            <a:off x="508375" y="5617825"/>
            <a:ext cx="1112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Helvetica Neue"/>
              <a:buNone/>
            </a:pPr>
            <a:r>
              <a:rPr lang="en-GB" sz="12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Guo, H.B., Cheng, Y.F., Wu, J.G., Wang, C.M., Wang, H.T., Zhang, C., Qiu, Z.K. and Xu, J.P., 2015. Donepezil improves learning and memory deficits in APP/PS1 mice by inhibition of microglial activation. </a:t>
            </a:r>
            <a:r>
              <a:rPr lang="en-GB" sz="1200" b="0" i="1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Neuroscience</a:t>
            </a:r>
            <a:r>
              <a:rPr lang="en-GB" sz="12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290</a:t>
            </a:r>
            <a:r>
              <a:rPr lang="en-GB" sz="12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pp.530-542.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2" name="Google Shape;562;p70"/>
          <p:cNvSpPr txBox="1"/>
          <p:nvPr/>
        </p:nvSpPr>
        <p:spPr>
          <a:xfrm>
            <a:off x="708268" y="-78027"/>
            <a:ext cx="1092786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Acetylcholine and Alzheimer’s Disease  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1"/>
          <p:cNvSpPr txBox="1"/>
          <p:nvPr/>
        </p:nvSpPr>
        <p:spPr>
          <a:xfrm>
            <a:off x="463997" y="187959"/>
            <a:ext cx="1081377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400"/>
              <a:buFont typeface="Helvetica Neue"/>
              <a:buNone/>
            </a:pPr>
            <a:r>
              <a:rPr lang="en-GB" sz="4400" b="1" i="0" u="none" strike="noStrike" cap="none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Choline Sources</a:t>
            </a:r>
            <a:endParaRPr/>
          </a:p>
        </p:txBody>
      </p:sp>
      <p:sp>
        <p:nvSpPr>
          <p:cNvPr id="568" name="Google Shape;568;p71"/>
          <p:cNvSpPr txBox="1"/>
          <p:nvPr/>
        </p:nvSpPr>
        <p:spPr>
          <a:xfrm>
            <a:off x="576151" y="1725757"/>
            <a:ext cx="69750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GB" sz="27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Meat</a:t>
            </a:r>
            <a:endParaRPr sz="2700"/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GB" sz="27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Eggs</a:t>
            </a:r>
            <a:endParaRPr sz="2700"/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GB" sz="27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Phosphatidylcholine</a:t>
            </a:r>
            <a:endParaRPr sz="2700"/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GB" sz="27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Lecithin</a:t>
            </a:r>
            <a:endParaRPr sz="2700"/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GB"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Soybeans</a:t>
            </a:r>
            <a:endParaRPr sz="27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71"/>
          <p:cNvSpPr/>
          <p:nvPr/>
        </p:nvSpPr>
        <p:spPr>
          <a:xfrm>
            <a:off x="463997" y="4103730"/>
            <a:ext cx="1138255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GB" sz="27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Many people are deficient in choline. Vegans in particular should ensure that they include adequate plant sources of choline in their diet.</a:t>
            </a:r>
            <a:endParaRPr sz="2700"/>
          </a:p>
        </p:txBody>
      </p:sp>
      <p:sp>
        <p:nvSpPr>
          <p:cNvPr id="570" name="Google Shape;570;p71"/>
          <p:cNvSpPr/>
          <p:nvPr/>
        </p:nvSpPr>
        <p:spPr>
          <a:xfrm>
            <a:off x="495065" y="5455730"/>
            <a:ext cx="111739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Mygind, V.L., Evans, S.E., Peddie, M.C., Miller, J.C. and Houghton, L.A., 2013. Estimation of usual intake and food sources of choline and betaine in New Zealand reproductive age women.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Asia Pacific Journal of Clinical Nutrition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GB" sz="12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(2), pp.319-324.,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Derbyshire, E., 2019. Could we be overlooking a potential choline crisis in the United Kingdom?. 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BMJ Nutrition, Prevention &amp; Health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/>
          </a:p>
        </p:txBody>
      </p:sp>
      <p:sp>
        <p:nvSpPr>
          <p:cNvPr id="571" name="Google Shape;571;p71"/>
          <p:cNvSpPr txBox="1"/>
          <p:nvPr/>
        </p:nvSpPr>
        <p:spPr>
          <a:xfrm>
            <a:off x="495065" y="1110277"/>
            <a:ext cx="95412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Choline     acetylcholine</a:t>
            </a:r>
            <a:endParaRPr/>
          </a:p>
        </p:txBody>
      </p:sp>
      <p:cxnSp>
        <p:nvCxnSpPr>
          <p:cNvPr id="572" name="Google Shape;572;p71"/>
          <p:cNvCxnSpPr/>
          <p:nvPr/>
        </p:nvCxnSpPr>
        <p:spPr>
          <a:xfrm>
            <a:off x="1665494" y="1325720"/>
            <a:ext cx="296793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2"/>
          <p:cNvSpPr txBox="1"/>
          <p:nvPr/>
        </p:nvSpPr>
        <p:spPr>
          <a:xfrm>
            <a:off x="280800" y="172086"/>
            <a:ext cx="116063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000"/>
              <a:buFont typeface="Helvetica Neue"/>
              <a:buNone/>
            </a:pPr>
            <a:r>
              <a:rPr lang="en-GB" sz="4000" b="1" i="0" u="none" strike="noStrike" cap="none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Natural Acetylcholinesterase (AChE) Inhibitors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2600"/>
              <a:buFont typeface="Helvetica Neue"/>
              <a:buNone/>
            </a:pPr>
            <a:r>
              <a:rPr lang="en-GB" sz="26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AChE - The enzyme which degrades acetylcholine</a:t>
            </a:r>
            <a:endParaRPr sz="2600" b="1" i="0" u="none" strike="noStrike" cap="none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" name="Google Shape;578;p72"/>
          <p:cNvSpPr txBox="1"/>
          <p:nvPr/>
        </p:nvSpPr>
        <p:spPr>
          <a:xfrm>
            <a:off x="366500" y="1498272"/>
            <a:ext cx="6974958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Green and white tea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Coffee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Quercetin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Resveratrol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Curcumin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Rosemary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Chlorogenic acid – artichoke and coffee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Cardamom.</a:t>
            </a:r>
            <a:endParaRPr sz="25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72"/>
          <p:cNvSpPr/>
          <p:nvPr/>
        </p:nvSpPr>
        <p:spPr>
          <a:xfrm>
            <a:off x="366500" y="4945375"/>
            <a:ext cx="11520600" cy="12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Helvetica Neue"/>
              <a:buNone/>
            </a:pPr>
            <a:r>
              <a:rPr lang="en-GB" sz="10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Okello, E.J., Leylabi, R. and McDougall, G.J., 2012. Inhibition of acetylcholinesterase by green and white tea and their simulated intestinal metabolites. </a:t>
            </a:r>
            <a:r>
              <a:rPr lang="en-GB" sz="1000" b="0" i="1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Food &amp; function</a:t>
            </a:r>
            <a:r>
              <a:rPr lang="en-GB" sz="10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b="0" i="1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GB" sz="1000" b="0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(6), pp.651-661, 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Pohanka, M. and Dobes, P., 2013. Caffeine inhibits acetylcholinesterase, but not butyrylcholinesterase.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journal of molecular sciences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(5), pp.9873-9882., Jabir, N.R., Khan, F.R. and Tabrez, S., 2018. Cholinesterase targeting by polyphenols: A therapeutic approach for the treatment of Alzheimer’s disease.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CNS neuroscience &amp; therapeutics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(9), pp.753-762., Hamidpour, R., Hamidpour, S. and Elias, G., 2017. Rosmarinus officinalis (Rosemary): a novel therapeutic agent for antioxidant, antimicrobial, anticancer, antidiabetic, antidepressant, neuroprotective, anti-inflammatory, and anti-obesity treatment.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Biomed J Sci Tech Res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(4), pp.1-6., Heitman, E. and Ingram, D.K., 2017. Cognitive and neuroprotective effects of chlorogenic acid.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Nutritional neuroscience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GB"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(1), pp.32-39., </a:t>
            </a: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Setty, P.V., Sailesh, K.S., Neethu, N. and Mukkadan, J.K., 2013. A study on effect of oral administration of cardamom on memory boosting and regaining in wistar albino rats. </a:t>
            </a:r>
            <a:r>
              <a:rPr lang="en-GB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Asian Journal of Health Sciences</a:t>
            </a: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(1).</a:t>
            </a:r>
            <a:endParaRPr sz="1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3"/>
          <p:cNvSpPr txBox="1"/>
          <p:nvPr/>
        </p:nvSpPr>
        <p:spPr>
          <a:xfrm>
            <a:off x="246247" y="173477"/>
            <a:ext cx="1194575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Supporting Acetylcholine at Multiple Levels</a:t>
            </a:r>
            <a:br>
              <a:rPr lang="en-GB" sz="1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73"/>
          <p:cNvPicPr preferRelativeResize="0"/>
          <p:nvPr/>
        </p:nvPicPr>
        <p:blipFill rotWithShape="1">
          <a:blip r:embed="rId3">
            <a:alphaModFix/>
          </a:blip>
          <a:srcRect l="771" t="13217"/>
          <a:stretch/>
        </p:blipFill>
        <p:spPr>
          <a:xfrm>
            <a:off x="990239" y="1085609"/>
            <a:ext cx="10211521" cy="487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4"/>
          <p:cNvSpPr txBox="1"/>
          <p:nvPr/>
        </p:nvSpPr>
        <p:spPr>
          <a:xfrm>
            <a:off x="2923135" y="1765876"/>
            <a:ext cx="63457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Cognitive Health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5"/>
          <p:cNvSpPr txBox="1"/>
          <p:nvPr/>
        </p:nvSpPr>
        <p:spPr>
          <a:xfrm>
            <a:off x="317687" y="1410005"/>
            <a:ext cx="8080001" cy="377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3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MIND diet is a hybrid of the Mediterranean and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DASH (Dietary Approaches to Stop Hypertension)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diets. Designed to help protect against Alzheimer’s disease,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improve the health of patients with Alzheimer’s disease.</a:t>
            </a:r>
            <a:endParaRPr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MIND diet has 15 dietary components, including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‘brain-healthy food groups’ - green leafy vegetables,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vegetables, nuts, berries, beans, whole grains, fish,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poultry and olive oil … and excluding five unhealthy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groups that comprise red meats, margarine, </a:t>
            </a:r>
            <a:b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cheese, pastries and sweets, and fried or fast food.</a:t>
            </a:r>
            <a:endParaRPr/>
          </a:p>
        </p:txBody>
      </p:sp>
      <p:sp>
        <p:nvSpPr>
          <p:cNvPr id="596" name="Google Shape;596;p75"/>
          <p:cNvSpPr txBox="1"/>
          <p:nvPr/>
        </p:nvSpPr>
        <p:spPr>
          <a:xfrm>
            <a:off x="317686" y="5603064"/>
            <a:ext cx="1128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Morris, M. C. </a:t>
            </a:r>
            <a:r>
              <a:rPr lang="en-GB" sz="12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al.</a:t>
            </a: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(2015) ‘MIND diet slows cognitive decline with aging’, </a:t>
            </a:r>
            <a:r>
              <a:rPr lang="en-GB" sz="12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Alzheimer’s and dementia : the journal of the Alzheimer’s Association</a:t>
            </a: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NIH Public Access, 11(9), p. 1015. doi: 10.1016/J.JALZ.2015.04.011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597;p75"/>
          <p:cNvSpPr txBox="1"/>
          <p:nvPr/>
        </p:nvSpPr>
        <p:spPr>
          <a:xfrm>
            <a:off x="317687" y="345414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79B"/>
              </a:buClr>
              <a:buSzPts val="4400"/>
              <a:buFont typeface="Helvetica Neue"/>
              <a:buNone/>
            </a:pPr>
            <a:r>
              <a:rPr lang="en-GB" sz="4400" b="1" i="0" u="none" strike="noStrike" cap="none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MIND Diet</a:t>
            </a:r>
            <a:endParaRPr/>
          </a:p>
        </p:txBody>
      </p:sp>
      <p:pic>
        <p:nvPicPr>
          <p:cNvPr id="598" name="Google Shape;598;p75" descr="MIND Diet For Memory And Cognition | Borates Today"/>
          <p:cNvPicPr preferRelativeResize="0"/>
          <p:nvPr/>
        </p:nvPicPr>
        <p:blipFill rotWithShape="1">
          <a:blip r:embed="rId3">
            <a:alphaModFix/>
          </a:blip>
          <a:srcRect l="45165" t="4259" r="5864" b="6470"/>
          <a:stretch/>
        </p:blipFill>
        <p:spPr>
          <a:xfrm>
            <a:off x="8214873" y="1557103"/>
            <a:ext cx="3389938" cy="347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6"/>
          <p:cNvSpPr txBox="1"/>
          <p:nvPr/>
        </p:nvSpPr>
        <p:spPr>
          <a:xfrm>
            <a:off x="820978" y="1373558"/>
            <a:ext cx="10827600" cy="4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 Dale Bredesen advises a mild ketogenic diet - Ketoflex 12 / 3: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‘12’ means leaving 12 hours between </a:t>
            </a:r>
            <a:b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last meal of the day and the first </a:t>
            </a:r>
            <a:b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meal the day after</a:t>
            </a:r>
            <a:endParaRPr/>
          </a:p>
          <a:p>
            <a:pPr marL="17145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‘3’ means leaving 3 hours between the </a:t>
            </a:r>
            <a:b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 meal of the day and bedtime</a:t>
            </a:r>
            <a:endParaRPr/>
          </a:p>
          <a:p>
            <a:pPr marL="17145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12 / 3 action will put the body into </a:t>
            </a:r>
            <a:b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mild state of ketosis which is healing </a:t>
            </a:r>
            <a:b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brain and mitochondria</a:t>
            </a:r>
            <a:endParaRPr/>
          </a:p>
          <a:p>
            <a:pPr marL="17145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Simple carbohydrate intake will rapidly halt ketosis.</a:t>
            </a:r>
            <a:endParaRPr/>
          </a:p>
        </p:txBody>
      </p:sp>
      <p:sp>
        <p:nvSpPr>
          <p:cNvPr id="604" name="Google Shape;604;p76"/>
          <p:cNvSpPr txBox="1"/>
          <p:nvPr/>
        </p:nvSpPr>
        <p:spPr>
          <a:xfrm>
            <a:off x="774887" y="5844534"/>
            <a:ext cx="6097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Bredesen, D. (2017)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End of Alzheimer’s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London: Vermillion.</a:t>
            </a:r>
            <a:endParaRPr sz="1200"/>
          </a:p>
        </p:txBody>
      </p:sp>
      <p:sp>
        <p:nvSpPr>
          <p:cNvPr id="605" name="Google Shape;605;p76"/>
          <p:cNvSpPr txBox="1"/>
          <p:nvPr/>
        </p:nvSpPr>
        <p:spPr>
          <a:xfrm>
            <a:off x="774887" y="334292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Mild Ketogenic Diet </a:t>
            </a:r>
            <a:endParaRPr sz="440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6" name="Google Shape;606;p76" descr="fasting for Alzheimer'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4745" y="1984789"/>
            <a:ext cx="4165786" cy="333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7"/>
          <p:cNvSpPr txBox="1"/>
          <p:nvPr/>
        </p:nvSpPr>
        <p:spPr>
          <a:xfrm>
            <a:off x="835397" y="1461287"/>
            <a:ext cx="5336908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 i="0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Mediterranean diet has been associated with decreased mortality and favourable cardiovascular and cognitive profiles.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0212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 i="0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studies have found an association between adherence to a Mediterranean diet and </a:t>
            </a:r>
            <a:r>
              <a:rPr lang="en-GB" sz="2500" b="0" i="0">
                <a:solidFill>
                  <a:srgbClr val="040C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lower cognitive impairment</a:t>
            </a:r>
            <a:r>
              <a:rPr lang="en-GB" sz="2500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2" name="Google Shape;612;p77"/>
          <p:cNvSpPr txBox="1"/>
          <p:nvPr/>
        </p:nvSpPr>
        <p:spPr>
          <a:xfrm>
            <a:off x="835397" y="5526254"/>
            <a:ext cx="1102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Moustafa B, Trifan G, Isasi CR, et al. Association of Mediterranean Diet With Cognitive Decline Among Diverse Hispanic or Latino Adults From the Hispanic Community Health Study/Study of Latinos.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JAMA Netw Open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2022;5(7):e2221982. Published 2022 Jul 1. doi:10.1001/jamanetworkopen.2022.21982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3" name="Google Shape;613;p77"/>
          <p:cNvSpPr txBox="1"/>
          <p:nvPr/>
        </p:nvSpPr>
        <p:spPr>
          <a:xfrm>
            <a:off x="710706" y="338999"/>
            <a:ext cx="79345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Mediterranean Diet </a:t>
            </a:r>
            <a:endParaRPr sz="4400" b="1">
              <a:solidFill>
                <a:srgbClr val="2727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77" descr="Mediterranean Diet and Olive Oil - Olive Oils from Spa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5343" y="1473623"/>
            <a:ext cx="5336908" cy="3161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8"/>
          <p:cNvSpPr txBox="1"/>
          <p:nvPr/>
        </p:nvSpPr>
        <p:spPr>
          <a:xfrm>
            <a:off x="4360678" y="1909482"/>
            <a:ext cx="3314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Tests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8667" y="1855475"/>
            <a:ext cx="1526179" cy="96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9"/>
          <p:cNvSpPr txBox="1"/>
          <p:nvPr/>
        </p:nvSpPr>
        <p:spPr>
          <a:xfrm>
            <a:off x="3771900" y="5015753"/>
            <a:ext cx="3953435" cy="61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275" y="4131362"/>
            <a:ext cx="9683002" cy="145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127" y="468912"/>
            <a:ext cx="958215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6000" y="867899"/>
            <a:ext cx="7899999" cy="43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/>
          <p:nvPr/>
        </p:nvSpPr>
        <p:spPr>
          <a:xfrm>
            <a:off x="6548846" y="86788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u="sng">
                <a:solidFill>
                  <a:srgbClr val="A90011"/>
                </a:solidFill>
                <a:latin typeface="Calibri"/>
                <a:ea typeface="Calibri"/>
                <a:cs typeface="Calibri"/>
                <a:sym typeface="Calibri"/>
              </a:rPr>
              <a:t>Unhealthy Brain</a:t>
            </a:r>
            <a:endParaRPr/>
          </a:p>
        </p:txBody>
      </p:sp>
      <p:sp>
        <p:nvSpPr>
          <p:cNvPr id="89" name="Google Shape;89;p8"/>
          <p:cNvSpPr txBox="1"/>
          <p:nvPr/>
        </p:nvSpPr>
        <p:spPr>
          <a:xfrm>
            <a:off x="687800" y="5629050"/>
            <a:ext cx="111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Baranowski BJ, Marko DM, Fenech RK, Yang AJT, MacPherson REK. Healthy brain, healthy life: a review of diet and exercise interventions to promote brain health and reduce Alzheimer's disease risk. </a:t>
            </a:r>
            <a:r>
              <a:rPr lang="en-GB" sz="1200" b="0" i="1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 Physiol Nutr Metab</a:t>
            </a:r>
            <a:r>
              <a:rPr lang="en-GB" sz="1200" b="0" i="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2020;45(10):1055-1065. doi:10.1139/apnm-2019-0910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8"/>
          <p:cNvSpPr txBox="1"/>
          <p:nvPr/>
        </p:nvSpPr>
        <p:spPr>
          <a:xfrm>
            <a:off x="1158281" y="-4672"/>
            <a:ext cx="1010546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Diet and Lifestyle for Brain </a:t>
            </a: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</a:t>
            </a: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ealth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40" y="1406599"/>
            <a:ext cx="107823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0"/>
          <p:cNvSpPr txBox="1"/>
          <p:nvPr/>
        </p:nvSpPr>
        <p:spPr>
          <a:xfrm>
            <a:off x="322078" y="311406"/>
            <a:ext cx="115478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Mitochondrial Function Profile from AONM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1"/>
          <p:cNvSpPr txBox="1"/>
          <p:nvPr/>
        </p:nvSpPr>
        <p:spPr>
          <a:xfrm>
            <a:off x="434605" y="876851"/>
            <a:ext cx="355638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Human </a:t>
            </a:r>
            <a:r>
              <a:rPr lang="en-GB" sz="3200" b="1" i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e4 </a:t>
            </a:r>
            <a:br>
              <a:rPr lang="en-GB" sz="3200" b="1" i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allele of </a:t>
            </a:r>
            <a:r>
              <a:rPr lang="en-GB" sz="3200" b="1" i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</a:t>
            </a: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b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 Strongest </a:t>
            </a:r>
            <a:b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Genetic </a:t>
            </a:r>
            <a:r>
              <a:rPr lang="en-GB" sz="32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isk </a:t>
            </a:r>
            <a:r>
              <a:rPr lang="en-GB" sz="32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r>
              <a:rPr lang="en-GB" sz="32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actor for Alzheimer’s Disease</a:t>
            </a:r>
            <a:endParaRPr sz="3200" b="1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9" name="Google Shape;639;p81"/>
          <p:cNvSpPr txBox="1"/>
          <p:nvPr/>
        </p:nvSpPr>
        <p:spPr>
          <a:xfrm>
            <a:off x="3733470" y="551848"/>
            <a:ext cx="8273226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23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 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encodes human apolipoprotein E (ApoE), which is a lipid carrier vital for cholesterol homeostasis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23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APOE4 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carriers exhibit altered brain insulin signalling and glucose metabolism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Apolipoprotein E4 impairs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euronal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nsulin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ignalling by trapping the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nsulin </a:t>
            </a:r>
            <a:r>
              <a:rPr lang="en-GB" sz="2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-GB" sz="23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eceptor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Char char="•"/>
            </a:pPr>
            <a:r>
              <a:rPr lang="en-GB" sz="230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Approximately 25% of the general population carries at least one e4 allele of the apolipoprotein E (</a:t>
            </a:r>
            <a:r>
              <a:rPr lang="en-GB" sz="2300" i="1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</a:t>
            </a:r>
            <a:r>
              <a:rPr lang="en-GB" sz="230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4) 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Font typeface="Arial"/>
              <a:buChar char="•"/>
            </a:pPr>
            <a:r>
              <a:rPr lang="en-GB" sz="230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</a:t>
            </a:r>
            <a:r>
              <a:rPr lang="en-GB" sz="2300" i="1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</a:t>
            </a:r>
            <a:r>
              <a:rPr lang="en-GB" sz="230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allele 2x risk - Two </a:t>
            </a:r>
            <a:r>
              <a:rPr lang="en-GB" sz="2300" i="1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APOE</a:t>
            </a:r>
            <a:r>
              <a:rPr lang="en-GB" sz="2300" i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allele 6x risk.</a:t>
            </a:r>
            <a:endParaRPr sz="2300" i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81"/>
          <p:cNvSpPr txBox="1"/>
          <p:nvPr/>
        </p:nvSpPr>
        <p:spPr>
          <a:xfrm>
            <a:off x="434605" y="5045386"/>
            <a:ext cx="1142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Zhao, N., Liu, C.C., Van Ingelgom, A.J., Martens, Y.A., Linares, C., Knight, J.A., Painter, M.M., Sullivan, P.M. and Bu, G., 2017. Apolipoprotein E4 impairs neuronal insulin signaling by trapping insulin receptor in the endosomes.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Neuron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96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(1), pp.115-129.</a:t>
            </a:r>
            <a:endParaRPr sz="1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Gharbi-Meliani, A., Dugravot, A., Sabia, S., Regy, M., Fayosse, A., Schnitzler, A., Kivimäki, M., Singh-Manoux, A. and Dumurgier, J., 2021. The association of APOE ε4 with cognitive function over the adult life course and incidence of dementia: 20 years follow-up of the Whitehall II study.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Alzheimer's research &amp; therapy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en-GB" sz="1200" b="0" i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r>
            <a:r>
              <a:rPr lang="en-GB" sz="1200" b="0" i="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(1), pp.1-11.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2"/>
          <p:cNvSpPr txBox="1"/>
          <p:nvPr/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We’ve Done Today </a:t>
            </a:r>
            <a:endParaRPr sz="4400" b="1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82"/>
          <p:cNvSpPr txBox="1"/>
          <p:nvPr/>
        </p:nvSpPr>
        <p:spPr>
          <a:xfrm>
            <a:off x="609601" y="1667455"/>
            <a:ext cx="11147897" cy="450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importance of mitochondria and energy for cognitive health</a:t>
            </a:r>
            <a:endParaRPr/>
          </a:p>
          <a:p>
            <a:pPr marL="457189" marR="0" lvl="0" indent="-3809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neurotrophins support brain ‘nourishment’</a:t>
            </a:r>
            <a:endParaRPr/>
          </a:p>
          <a:p>
            <a:pPr marL="457189" marR="0" lvl="0" indent="-3809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Healthy insulin signaling is important for brain function</a:t>
            </a:r>
            <a:endParaRPr/>
          </a:p>
          <a:p>
            <a:pPr marL="457189" marR="0" lvl="0" indent="-3809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Ceramide is a toxic lipid to the brain</a:t>
            </a:r>
            <a:endParaRPr/>
          </a:p>
          <a:p>
            <a:pPr marL="457189" marR="0" lvl="0" indent="-3809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Inflammation undermines cognitive health</a:t>
            </a:r>
            <a:endParaRPr/>
          </a:p>
          <a:p>
            <a:pPr marL="457189" marR="0" lvl="0" indent="-3809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gut-brain axis.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33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33" b="1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3"/>
          <p:cNvSpPr txBox="1"/>
          <p:nvPr/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We’ve Done Today </a:t>
            </a:r>
            <a:endParaRPr sz="4400" b="1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p83"/>
          <p:cNvSpPr txBox="1"/>
          <p:nvPr/>
        </p:nvSpPr>
        <p:spPr>
          <a:xfrm>
            <a:off x="719847" y="1122483"/>
            <a:ext cx="11222061" cy="429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89" marR="0" lvl="0" indent="-27094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Arial"/>
              <a:buNone/>
            </a:pPr>
            <a:endParaRPr sz="2933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heart-brain axis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Cardiovascular health and brain health go hand in hand</a:t>
            </a:r>
            <a:endParaRPr/>
          </a:p>
          <a:p>
            <a:pPr marL="457189" marR="0" lvl="0" indent="-2793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Acetylcholine is an important neurotransmitter for cognition</a:t>
            </a:r>
            <a:endParaRPr/>
          </a:p>
          <a:p>
            <a:pPr marL="457189" marR="0" lvl="0" indent="-2793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marR="0" lvl="0" indent="-457189" algn="l" rtl="0"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26282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good diet and lifestyle is incredibly neuroprotective.</a:t>
            </a:r>
            <a:endParaRPr/>
          </a:p>
          <a:p>
            <a:pPr marL="457189" marR="0" lvl="0" indent="-33863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33" b="1">
              <a:solidFill>
                <a:srgbClr val="2628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4"/>
          <p:cNvSpPr txBox="1"/>
          <p:nvPr/>
        </p:nvSpPr>
        <p:spPr>
          <a:xfrm>
            <a:off x="877175" y="1505175"/>
            <a:ext cx="10536300" cy="50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963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GB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/>
          </a:p>
          <a:p>
            <a:pPr marL="538149" marR="0" lvl="0" indent="-4317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felt most relevant for you?</a:t>
            </a:r>
            <a:endParaRPr sz="2400"/>
          </a:p>
          <a:p>
            <a:pPr marL="538149" marR="0" lvl="0" indent="-43178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you have any thoughts, questions or practical ideas to share?</a:t>
            </a:r>
            <a:endParaRPr sz="2400"/>
          </a:p>
          <a:p>
            <a:pPr marL="80963" marR="0" lvl="0" indent="0" algn="l" rtl="0">
              <a:spcBef>
                <a:spcPts val="18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0963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Feel free to type your key take-home ideas into the chat box or unmute yourself to ask your question…</a:t>
            </a:r>
            <a:r>
              <a:rPr lang="en-GB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600"/>
          </a:p>
          <a:p>
            <a:pPr marL="80963" marR="0" lvl="0" indent="0" algn="ctr" rtl="0">
              <a:spcBef>
                <a:spcPts val="1080"/>
              </a:spcBef>
              <a:spcAft>
                <a:spcPts val="0"/>
              </a:spcAft>
              <a:buNone/>
            </a:pPr>
            <a:r>
              <a:rPr lang="en-GB" sz="5300" b="1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 </a:t>
            </a:r>
            <a:endParaRPr sz="150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80963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presentation is intended for educational purposes only. This presentation may not be modified or redistributed in whole or in part.</a:t>
            </a:r>
            <a:r>
              <a:rPr lang="en-GB" sz="20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marL="80963" marR="0" lvl="0" indent="0" algn="ctr" rtl="0">
              <a:spcBef>
                <a:spcPts val="108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8" name="Google Shape;658;p84"/>
          <p:cNvSpPr txBox="1"/>
          <p:nvPr/>
        </p:nvSpPr>
        <p:spPr>
          <a:xfrm>
            <a:off x="237978" y="341816"/>
            <a:ext cx="11954022" cy="107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295"/>
              </a:buClr>
              <a:buSzPts val="4400"/>
              <a:buFont typeface="Helvetica Neue"/>
              <a:buNone/>
            </a:pPr>
            <a:r>
              <a:rPr lang="en-GB" sz="4400" b="1" i="0" u="none">
                <a:solidFill>
                  <a:srgbClr val="1242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Cognitive Health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295"/>
              </a:buClr>
              <a:buSzPts val="3200"/>
              <a:buFont typeface="Helvetica Neue"/>
              <a:buNone/>
            </a:pPr>
            <a:r>
              <a:rPr lang="en-GB" sz="3200" b="1" i="0" u="none">
                <a:solidFill>
                  <a:srgbClr val="1242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 Healthy Brain Requires, What Goes Wrong, and Strategies to Maintain Function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>
            <a:off x="1194121" y="2138871"/>
            <a:ext cx="9803757" cy="234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Neurotrophins (such as BDNF and NGF) help direct the flow of food, nourishment and energy to the brain.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9"/>
          <p:cNvSpPr txBox="1"/>
          <p:nvPr/>
        </p:nvSpPr>
        <p:spPr>
          <a:xfrm>
            <a:off x="1032368" y="357182"/>
            <a:ext cx="60948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>
                <a:solidFill>
                  <a:srgbClr val="27279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Neurotrophins</a:t>
            </a:r>
            <a:endParaRPr sz="4400" b="1" i="0">
              <a:solidFill>
                <a:srgbClr val="27279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0c6c75-9cd2-4378-8876-12e1a95b6146" xsi:nil="true"/>
    <lcf76f155ced4ddcb4097134ff3c332f xmlns="347d0bf0-0367-46b8-b90b-eb86b858571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DB8B4F65240489FAFF25CC2ED60D7" ma:contentTypeVersion="20" ma:contentTypeDescription="Create a new document." ma:contentTypeScope="" ma:versionID="51c025a3bc798b3500fc811bbd5f2b55">
  <xsd:schema xmlns:xsd="http://www.w3.org/2001/XMLSchema" xmlns:xs="http://www.w3.org/2001/XMLSchema" xmlns:p="http://schemas.microsoft.com/office/2006/metadata/properties" xmlns:ns2="347d0bf0-0367-46b8-b90b-eb86b8585710" xmlns:ns3="680c6c75-9cd2-4378-8876-12e1a95b6146" targetNamespace="http://schemas.microsoft.com/office/2006/metadata/properties" ma:root="true" ma:fieldsID="05750db1c6ea09aa91ec28f97331c3dd" ns2:_="" ns3:_="">
    <xsd:import namespace="347d0bf0-0367-46b8-b90b-eb86b8585710"/>
    <xsd:import namespace="680c6c75-9cd2-4378-8876-12e1a95b61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d0bf0-0367-46b8-b90b-eb86b85857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1b625c-6132-4315-8b99-2d7d4df075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c6c75-9cd2-4378-8876-12e1a95b6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478707d-4186-44d7-8c44-92322d86acdb}" ma:internalName="TaxCatchAll" ma:showField="CatchAllData" ma:web="680c6c75-9cd2-4378-8876-12e1a95b61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B73A9-DF89-4E9F-8C71-3C3D21451C80}">
  <ds:schemaRefs>
    <ds:schemaRef ds:uri="347d0bf0-0367-46b8-b90b-eb86b8585710"/>
    <ds:schemaRef ds:uri="680c6c75-9cd2-4378-8876-12e1a95b614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D51B8B6-E1C4-4D46-8850-004B82F76F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92A03B-5125-499B-98FF-CFDD39472895}">
  <ds:schemaRefs>
    <ds:schemaRef ds:uri="347d0bf0-0367-46b8-b90b-eb86b8585710"/>
    <ds:schemaRef ds:uri="680c6c75-9cd2-4378-8876-12e1a95b61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6502</Words>
  <Application>Microsoft Office PowerPoint</Application>
  <PresentationFormat>Widescreen</PresentationFormat>
  <Paragraphs>447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Century Gothic</vt:lpstr>
      <vt:lpstr>Helvetica Neue</vt:lpstr>
      <vt:lpstr>Roboto</vt:lpstr>
      <vt:lpstr>Office Theme</vt:lpstr>
      <vt:lpstr>Cognitive Health - What a Healthy Brain Requires,  What Goes Wrong, and Strategies to Maintain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Mitochondrial Dynamics –  Life Cycle and Quality Control Mechanisms of Mitochondria</vt:lpstr>
      <vt:lpstr>Mitochondrial Dynamics  </vt:lpstr>
      <vt:lpstr>Mitophagy </vt:lpstr>
      <vt:lpstr>Mitophagy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Cognitive Health - What a Healthy Brain Requires,  What Goes Wrong, and Strategies to Maintain Function</dc:title>
  <dc:creator>Avis, Gabrielle</dc:creator>
  <cp:lastModifiedBy>Holland, Anna [Non-PG]</cp:lastModifiedBy>
  <cp:revision>1</cp:revision>
  <dcterms:created xsi:type="dcterms:W3CDTF">2022-10-07T12:58:12Z</dcterms:created>
  <dcterms:modified xsi:type="dcterms:W3CDTF">2024-09-19T11:03:43Z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18e53f-798e-43aa-978d-c3fda1f3a682_Enabled">
    <vt:lpwstr>true</vt:lpwstr>
  </property>
  <property fmtid="{D5CDD505-2E9C-101B-9397-08002B2CF9AE}" pid="3" name="MSIP_Label_a518e53f-798e-43aa-978d-c3fda1f3a682_SetDate">
    <vt:lpwstr>2022-10-07T13:06:11Z</vt:lpwstr>
  </property>
  <property fmtid="{D5CDD505-2E9C-101B-9397-08002B2CF9AE}" pid="4" name="MSIP_Label_a518e53f-798e-43aa-978d-c3fda1f3a682_Method">
    <vt:lpwstr>Privileged</vt:lpwstr>
  </property>
  <property fmtid="{D5CDD505-2E9C-101B-9397-08002B2CF9AE}" pid="5" name="MSIP_Label_a518e53f-798e-43aa-978d-c3fda1f3a682_Name">
    <vt:lpwstr>PG - Internal Use</vt:lpwstr>
  </property>
  <property fmtid="{D5CDD505-2E9C-101B-9397-08002B2CF9AE}" pid="6" name="MSIP_Label_a518e53f-798e-43aa-978d-c3fda1f3a682_SiteId">
    <vt:lpwstr>3596192b-fdf5-4e2c-a6fa-acb706c963d8</vt:lpwstr>
  </property>
  <property fmtid="{D5CDD505-2E9C-101B-9397-08002B2CF9AE}" pid="7" name="MSIP_Label_a518e53f-798e-43aa-978d-c3fda1f3a682_ActionId">
    <vt:lpwstr>c24943d5-314b-4000-94a3-10d8beec67b1</vt:lpwstr>
  </property>
  <property fmtid="{D5CDD505-2E9C-101B-9397-08002B2CF9AE}" pid="8" name="MSIP_Label_a518e53f-798e-43aa-978d-c3fda1f3a682_ContentBits">
    <vt:lpwstr>1</vt:lpwstr>
  </property>
  <property fmtid="{D5CDD505-2E9C-101B-9397-08002B2CF9AE}" pid="9" name="ContentTypeId">
    <vt:lpwstr>0x010100BB5DB8B4F65240489FAFF25CC2ED60D7</vt:lpwstr>
  </property>
  <property fmtid="{D5CDD505-2E9C-101B-9397-08002B2CF9AE}" pid="10" name="MediaServiceImageTags">
    <vt:lpwstr/>
  </property>
</Properties>
</file>